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2"/>
  </p:notesMasterIdLst>
  <p:handoutMasterIdLst>
    <p:handoutMasterId r:id="rId23"/>
  </p:handoutMasterIdLst>
  <p:sldIdLst>
    <p:sldId id="376" r:id="rId2"/>
    <p:sldId id="425" r:id="rId3"/>
    <p:sldId id="433" r:id="rId4"/>
    <p:sldId id="464" r:id="rId5"/>
    <p:sldId id="405" r:id="rId6"/>
    <p:sldId id="477" r:id="rId7"/>
    <p:sldId id="456" r:id="rId8"/>
    <p:sldId id="479" r:id="rId9"/>
    <p:sldId id="475" r:id="rId10"/>
    <p:sldId id="485" r:id="rId11"/>
    <p:sldId id="468" r:id="rId12"/>
    <p:sldId id="461" r:id="rId13"/>
    <p:sldId id="480" r:id="rId14"/>
    <p:sldId id="481" r:id="rId15"/>
    <p:sldId id="482" r:id="rId16"/>
    <p:sldId id="483" r:id="rId17"/>
    <p:sldId id="484" r:id="rId18"/>
    <p:sldId id="478" r:id="rId19"/>
    <p:sldId id="300" r:id="rId20"/>
    <p:sldId id="448" r:id="rId21"/>
  </p:sldIdLst>
  <p:sldSz cx="9144000" cy="6858000" type="screen4x3"/>
  <p:notesSz cx="7099300" cy="10234613"/>
  <p:defaultTextStyle>
    <a:defPPr>
      <a:defRPr lang="nl-NL"/>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3399FF"/>
    <a:srgbClr val="DF0B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1" autoAdjust="0"/>
    <p:restoredTop sz="94634" autoAdjust="0"/>
  </p:normalViewPr>
  <p:slideViewPr>
    <p:cSldViewPr>
      <p:cViewPr varScale="1">
        <p:scale>
          <a:sx n="94" d="100"/>
          <a:sy n="94" d="100"/>
        </p:scale>
        <p:origin x="40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076575" cy="511175"/>
          </a:xfrm>
          <a:prstGeom prst="rect">
            <a:avLst/>
          </a:prstGeom>
          <a:noFill/>
          <a:ln>
            <a:noFill/>
          </a:ln>
          <a:effectLst/>
        </p:spPr>
        <p:txBody>
          <a:bodyPr vert="horz" wrap="square" lIns="99048" tIns="49524" rIns="99048" bIns="49524" numCol="1" anchor="t" anchorCtr="0" compatLnSpc="1">
            <a:prstTxWarp prst="textNoShape">
              <a:avLst/>
            </a:prstTxWarp>
          </a:bodyPr>
          <a:lstStyle>
            <a:lvl1pPr defTabSz="990600" eaLnBrk="0" hangingPunct="0">
              <a:defRPr sz="1300" b="0" dirty="0"/>
            </a:lvl1pPr>
          </a:lstStyle>
          <a:p>
            <a:pPr>
              <a:defRPr/>
            </a:pPr>
            <a:endParaRPr lang="nl-NL" altLang="nl-NL"/>
          </a:p>
        </p:txBody>
      </p:sp>
      <p:sp>
        <p:nvSpPr>
          <p:cNvPr id="55299" name="Rectangle 3"/>
          <p:cNvSpPr>
            <a:spLocks noGrp="1" noChangeArrowheads="1"/>
          </p:cNvSpPr>
          <p:nvPr>
            <p:ph type="dt" sz="quarter" idx="1"/>
          </p:nvPr>
        </p:nvSpPr>
        <p:spPr bwMode="auto">
          <a:xfrm>
            <a:off x="4022725" y="0"/>
            <a:ext cx="3076575" cy="511175"/>
          </a:xfrm>
          <a:prstGeom prst="rect">
            <a:avLst/>
          </a:prstGeom>
          <a:noFill/>
          <a:ln>
            <a:noFill/>
          </a:ln>
          <a:effectLst/>
        </p:spPr>
        <p:txBody>
          <a:bodyPr vert="horz" wrap="square" lIns="99048" tIns="49524" rIns="99048" bIns="49524" numCol="1" anchor="t" anchorCtr="0" compatLnSpc="1">
            <a:prstTxWarp prst="textNoShape">
              <a:avLst/>
            </a:prstTxWarp>
          </a:bodyPr>
          <a:lstStyle>
            <a:lvl1pPr algn="r" defTabSz="990600" eaLnBrk="0" hangingPunct="0">
              <a:defRPr sz="1300" b="0" dirty="0"/>
            </a:lvl1pPr>
          </a:lstStyle>
          <a:p>
            <a:pPr>
              <a:defRPr/>
            </a:pPr>
            <a:endParaRPr lang="nl-NL" altLang="nl-NL"/>
          </a:p>
        </p:txBody>
      </p:sp>
      <p:sp>
        <p:nvSpPr>
          <p:cNvPr id="55300" name="Rectangle 4"/>
          <p:cNvSpPr>
            <a:spLocks noGrp="1" noChangeArrowheads="1"/>
          </p:cNvSpPr>
          <p:nvPr>
            <p:ph type="ftr" sz="quarter" idx="2"/>
          </p:nvPr>
        </p:nvSpPr>
        <p:spPr bwMode="auto">
          <a:xfrm>
            <a:off x="0" y="9723438"/>
            <a:ext cx="3076575" cy="511175"/>
          </a:xfrm>
          <a:prstGeom prst="rect">
            <a:avLst/>
          </a:prstGeom>
          <a:noFill/>
          <a:ln>
            <a:noFill/>
          </a:ln>
          <a:effectLst/>
        </p:spPr>
        <p:txBody>
          <a:bodyPr vert="horz" wrap="square" lIns="99048" tIns="49524" rIns="99048" bIns="49524" numCol="1" anchor="b" anchorCtr="0" compatLnSpc="1">
            <a:prstTxWarp prst="textNoShape">
              <a:avLst/>
            </a:prstTxWarp>
          </a:bodyPr>
          <a:lstStyle>
            <a:lvl1pPr defTabSz="990600" eaLnBrk="0" hangingPunct="0">
              <a:defRPr sz="1300" b="0" dirty="0"/>
            </a:lvl1pPr>
          </a:lstStyle>
          <a:p>
            <a:pPr>
              <a:defRPr/>
            </a:pPr>
            <a:endParaRPr lang="nl-NL" altLang="nl-NL"/>
          </a:p>
        </p:txBody>
      </p:sp>
      <p:sp>
        <p:nvSpPr>
          <p:cNvPr id="55301" name="Rectangle 5"/>
          <p:cNvSpPr>
            <a:spLocks noGrp="1" noChangeArrowheads="1"/>
          </p:cNvSpPr>
          <p:nvPr>
            <p:ph type="sldNum" sz="quarter" idx="3"/>
          </p:nvPr>
        </p:nvSpPr>
        <p:spPr bwMode="auto">
          <a:xfrm>
            <a:off x="4022725" y="9723438"/>
            <a:ext cx="3076575" cy="511175"/>
          </a:xfrm>
          <a:prstGeom prst="rect">
            <a:avLst/>
          </a:prstGeom>
          <a:noFill/>
          <a:ln>
            <a:noFill/>
          </a:ln>
          <a:effectLst/>
        </p:spPr>
        <p:txBody>
          <a:bodyPr vert="horz" wrap="square" lIns="99048" tIns="49524" rIns="99048" bIns="49524" numCol="1" anchor="b" anchorCtr="0" compatLnSpc="1">
            <a:prstTxWarp prst="textNoShape">
              <a:avLst/>
            </a:prstTxWarp>
          </a:bodyPr>
          <a:lstStyle>
            <a:lvl1pPr algn="r" defTabSz="990600" eaLnBrk="0" hangingPunct="0">
              <a:defRPr sz="1300" b="0"/>
            </a:lvl1pPr>
          </a:lstStyle>
          <a:p>
            <a:pPr>
              <a:defRPr/>
            </a:pPr>
            <a:fld id="{5B1D63D8-33DA-4E43-A48B-0615A630A076}" type="slidenum">
              <a:rPr lang="nl-NL" altLang="nl-NL"/>
              <a:pPr>
                <a:defRPr/>
              </a:pPr>
              <a:t>‹nr.›</a:t>
            </a:fld>
            <a:endParaRPr lang="nl-NL" altLang="nl-NL" dirty="0"/>
          </a:p>
        </p:txBody>
      </p:sp>
    </p:spTree>
    <p:extLst>
      <p:ext uri="{BB962C8B-B14F-4D97-AF65-F5344CB8AC3E}">
        <p14:creationId xmlns:p14="http://schemas.microsoft.com/office/powerpoint/2010/main" val="3472815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3076575" cy="511175"/>
          </a:xfrm>
          <a:prstGeom prst="rect">
            <a:avLst/>
          </a:prstGeom>
          <a:noFill/>
          <a:ln>
            <a:noFill/>
          </a:ln>
          <a:effectLst/>
        </p:spPr>
        <p:txBody>
          <a:bodyPr vert="horz" wrap="square" lIns="99048" tIns="49524" rIns="99048" bIns="49524" numCol="1" anchor="t" anchorCtr="0" compatLnSpc="1">
            <a:prstTxWarp prst="textNoShape">
              <a:avLst/>
            </a:prstTxWarp>
          </a:bodyPr>
          <a:lstStyle>
            <a:lvl1pPr defTabSz="990600" eaLnBrk="1" hangingPunct="1">
              <a:defRPr sz="1300" b="0" dirty="0"/>
            </a:lvl1pPr>
          </a:lstStyle>
          <a:p>
            <a:pPr>
              <a:defRPr/>
            </a:pPr>
            <a:endParaRPr lang="nl-NL" altLang="nl-NL"/>
          </a:p>
        </p:txBody>
      </p:sp>
      <p:sp>
        <p:nvSpPr>
          <p:cNvPr id="108547" name="Rectangle 3"/>
          <p:cNvSpPr>
            <a:spLocks noGrp="1" noChangeArrowheads="1"/>
          </p:cNvSpPr>
          <p:nvPr>
            <p:ph type="dt" idx="1"/>
          </p:nvPr>
        </p:nvSpPr>
        <p:spPr bwMode="auto">
          <a:xfrm>
            <a:off x="4021138" y="0"/>
            <a:ext cx="3076575" cy="511175"/>
          </a:xfrm>
          <a:prstGeom prst="rect">
            <a:avLst/>
          </a:prstGeom>
          <a:noFill/>
          <a:ln>
            <a:noFill/>
          </a:ln>
          <a:effectLst/>
        </p:spPr>
        <p:txBody>
          <a:bodyPr vert="horz" wrap="square" lIns="99048" tIns="49524" rIns="99048" bIns="49524" numCol="1" anchor="t" anchorCtr="0" compatLnSpc="1">
            <a:prstTxWarp prst="textNoShape">
              <a:avLst/>
            </a:prstTxWarp>
          </a:bodyPr>
          <a:lstStyle>
            <a:lvl1pPr algn="r" defTabSz="990600" eaLnBrk="1" hangingPunct="1">
              <a:defRPr sz="1300" b="0" dirty="0"/>
            </a:lvl1pPr>
          </a:lstStyle>
          <a:p>
            <a:pPr>
              <a:defRPr/>
            </a:pPr>
            <a:endParaRPr lang="nl-NL" altLang="nl-NL"/>
          </a:p>
        </p:txBody>
      </p:sp>
      <p:sp>
        <p:nvSpPr>
          <p:cNvPr id="1331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p:spPr>
      </p:sp>
      <p:sp>
        <p:nvSpPr>
          <p:cNvPr id="108549" name="Rectangle 5"/>
          <p:cNvSpPr>
            <a:spLocks noGrp="1" noChangeArrowheads="1"/>
          </p:cNvSpPr>
          <p:nvPr>
            <p:ph type="body" sz="quarter" idx="3"/>
          </p:nvPr>
        </p:nvSpPr>
        <p:spPr bwMode="auto">
          <a:xfrm>
            <a:off x="709613" y="4860925"/>
            <a:ext cx="5680075" cy="4605338"/>
          </a:xfrm>
          <a:prstGeom prst="rect">
            <a:avLst/>
          </a:prstGeom>
          <a:noFill/>
          <a:ln>
            <a:noFill/>
          </a:ln>
          <a:effectLst/>
        </p:spPr>
        <p:txBody>
          <a:bodyPr vert="horz" wrap="square" lIns="99048" tIns="49524" rIns="99048" bIns="49524" numCol="1" anchor="t" anchorCtr="0" compatLnSpc="1">
            <a:prstTxWarp prst="textNoShape">
              <a:avLst/>
            </a:prstTxWarp>
          </a:bodyPr>
          <a:lstStyle/>
          <a:p>
            <a:pPr lvl="0"/>
            <a:r>
              <a:rPr lang="nl-NL" altLang="nl-NL" noProof="0"/>
              <a:t>Klik om de opmaakprofielen van de modeltekst te bewerken</a:t>
            </a:r>
          </a:p>
          <a:p>
            <a:pPr lvl="1"/>
            <a:r>
              <a:rPr lang="nl-NL" altLang="nl-NL" noProof="0"/>
              <a:t>Tweede niveau</a:t>
            </a:r>
          </a:p>
          <a:p>
            <a:pPr lvl="2"/>
            <a:r>
              <a:rPr lang="nl-NL" altLang="nl-NL" noProof="0"/>
              <a:t>Derde niveau</a:t>
            </a:r>
          </a:p>
          <a:p>
            <a:pPr lvl="3"/>
            <a:r>
              <a:rPr lang="nl-NL" altLang="nl-NL" noProof="0"/>
              <a:t>Vierde niveau</a:t>
            </a:r>
          </a:p>
          <a:p>
            <a:pPr lvl="4"/>
            <a:r>
              <a:rPr lang="nl-NL" altLang="nl-NL" noProof="0"/>
              <a:t>Vijfde niveau</a:t>
            </a:r>
          </a:p>
        </p:txBody>
      </p:sp>
      <p:sp>
        <p:nvSpPr>
          <p:cNvPr id="108550" name="Rectangle 6"/>
          <p:cNvSpPr>
            <a:spLocks noGrp="1" noChangeArrowheads="1"/>
          </p:cNvSpPr>
          <p:nvPr>
            <p:ph type="ftr" sz="quarter" idx="4"/>
          </p:nvPr>
        </p:nvSpPr>
        <p:spPr bwMode="auto">
          <a:xfrm>
            <a:off x="0" y="9721850"/>
            <a:ext cx="3076575" cy="511175"/>
          </a:xfrm>
          <a:prstGeom prst="rect">
            <a:avLst/>
          </a:prstGeom>
          <a:noFill/>
          <a:ln>
            <a:noFill/>
          </a:ln>
          <a:effectLst/>
        </p:spPr>
        <p:txBody>
          <a:bodyPr vert="horz" wrap="square" lIns="99048" tIns="49524" rIns="99048" bIns="49524" numCol="1" anchor="b" anchorCtr="0" compatLnSpc="1">
            <a:prstTxWarp prst="textNoShape">
              <a:avLst/>
            </a:prstTxWarp>
          </a:bodyPr>
          <a:lstStyle>
            <a:lvl1pPr defTabSz="990600" eaLnBrk="1" hangingPunct="1">
              <a:defRPr sz="1300" b="0" dirty="0"/>
            </a:lvl1pPr>
          </a:lstStyle>
          <a:p>
            <a:pPr>
              <a:defRPr/>
            </a:pPr>
            <a:endParaRPr lang="nl-NL" altLang="nl-NL"/>
          </a:p>
        </p:txBody>
      </p:sp>
      <p:sp>
        <p:nvSpPr>
          <p:cNvPr id="108551" name="Rectangle 7"/>
          <p:cNvSpPr>
            <a:spLocks noGrp="1" noChangeArrowheads="1"/>
          </p:cNvSpPr>
          <p:nvPr>
            <p:ph type="sldNum" sz="quarter" idx="5"/>
          </p:nvPr>
        </p:nvSpPr>
        <p:spPr bwMode="auto">
          <a:xfrm>
            <a:off x="4021138" y="9721850"/>
            <a:ext cx="3076575" cy="511175"/>
          </a:xfrm>
          <a:prstGeom prst="rect">
            <a:avLst/>
          </a:prstGeom>
          <a:noFill/>
          <a:ln>
            <a:noFill/>
          </a:ln>
          <a:effectLst/>
        </p:spPr>
        <p:txBody>
          <a:bodyPr vert="horz" wrap="square" lIns="99048" tIns="49524" rIns="99048" bIns="49524" numCol="1" anchor="b" anchorCtr="0" compatLnSpc="1">
            <a:prstTxWarp prst="textNoShape">
              <a:avLst/>
            </a:prstTxWarp>
          </a:bodyPr>
          <a:lstStyle>
            <a:lvl1pPr algn="r" defTabSz="990600" eaLnBrk="1" hangingPunct="1">
              <a:defRPr sz="1300" b="0"/>
            </a:lvl1pPr>
          </a:lstStyle>
          <a:p>
            <a:pPr>
              <a:defRPr/>
            </a:pPr>
            <a:fld id="{837DDAB9-6410-4DC2-94E1-9ADC6BF537EE}" type="slidenum">
              <a:rPr lang="nl-NL" altLang="nl-NL"/>
              <a:pPr>
                <a:defRPr/>
              </a:pPr>
              <a:t>‹nr.›</a:t>
            </a:fld>
            <a:endParaRPr lang="nl-NL" altLang="nl-NL" dirty="0"/>
          </a:p>
        </p:txBody>
      </p:sp>
    </p:spTree>
    <p:extLst>
      <p:ext uri="{BB962C8B-B14F-4D97-AF65-F5344CB8AC3E}">
        <p14:creationId xmlns:p14="http://schemas.microsoft.com/office/powerpoint/2010/main" val="14027719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miter lim="800000"/>
            <a:headEnd/>
            <a:tailEnd/>
          </a:ln>
        </p:spPr>
        <p:txBody>
          <a:bodyPr/>
          <a:lstStyle/>
          <a:p>
            <a:fld id="{3A3E28A1-ADF4-404B-9304-0302517CDC77}" type="slidenum">
              <a:rPr lang="nl-NL" altLang="nl-NL" smtClean="0"/>
              <a:pPr/>
              <a:t>1</a:t>
            </a:fld>
            <a:endParaRPr lang="nl-NL" altLang="nl-NL"/>
          </a:p>
        </p:txBody>
      </p:sp>
      <p:sp>
        <p:nvSpPr>
          <p:cNvPr id="16386" name="Rectangle 2"/>
          <p:cNvSpPr>
            <a:spLocks noGrp="1" noRot="1" noChangeAspect="1" noChangeArrowheads="1" noTextEdit="1"/>
          </p:cNvSpPr>
          <p:nvPr>
            <p:ph type="sldImg"/>
          </p:nvPr>
        </p:nvSpPr>
        <p:spPr>
          <a:xfrm>
            <a:off x="992188" y="768350"/>
            <a:ext cx="5114925" cy="3836988"/>
          </a:xfrm>
          <a:ln/>
        </p:spPr>
      </p:sp>
      <p:sp>
        <p:nvSpPr>
          <p:cNvPr id="16387" name="Rectangle 3"/>
          <p:cNvSpPr>
            <a:spLocks noGrp="1" noChangeArrowheads="1"/>
          </p:cNvSpPr>
          <p:nvPr>
            <p:ph type="body" idx="1"/>
          </p:nvPr>
        </p:nvSpPr>
        <p:spPr>
          <a:noFill/>
        </p:spPr>
        <p:txBody>
          <a:bodyPr/>
          <a:lstStyle/>
          <a:p>
            <a:pPr eaLnBrk="1" hangingPunct="1"/>
            <a:endParaRPr lang="nl-NL" altLang="nl-NL"/>
          </a:p>
        </p:txBody>
      </p:sp>
    </p:spTree>
    <p:extLst>
      <p:ext uri="{BB962C8B-B14F-4D97-AF65-F5344CB8AC3E}">
        <p14:creationId xmlns:p14="http://schemas.microsoft.com/office/powerpoint/2010/main" val="796953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8E57B977-A535-45CC-AE05-9BC67FE114E4}"/>
              </a:ext>
            </a:extLst>
          </p:cNvPr>
          <p:cNvSpPr txBox="1">
            <a:spLocks noGrp="1" noChangeArrowheads="1"/>
          </p:cNvSpPr>
          <p:nvPr/>
        </p:nvSpPr>
        <p:spPr bwMode="auto">
          <a:xfrm>
            <a:off x="3890963" y="9285288"/>
            <a:ext cx="297815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06" tIns="47553" rIns="95106" bIns="47553" anchor="b"/>
          <a:lstStyle>
            <a:lvl1pPr defTabSz="950913">
              <a:defRPr sz="2400">
                <a:solidFill>
                  <a:schemeClr val="tx1"/>
                </a:solidFill>
                <a:latin typeface="Times New Roman" panose="02020603050405020304" pitchFamily="18" charset="0"/>
              </a:defRPr>
            </a:lvl1pPr>
            <a:lvl2pPr marL="712788" indent="-273050" defTabSz="950913">
              <a:defRPr sz="2400">
                <a:solidFill>
                  <a:schemeClr val="tx1"/>
                </a:solidFill>
                <a:latin typeface="Times New Roman" panose="02020603050405020304" pitchFamily="18" charset="0"/>
              </a:defRPr>
            </a:lvl2pPr>
            <a:lvl3pPr marL="1096963" indent="-219075" defTabSz="950913">
              <a:defRPr sz="2400">
                <a:solidFill>
                  <a:schemeClr val="tx1"/>
                </a:solidFill>
                <a:latin typeface="Times New Roman" panose="02020603050405020304" pitchFamily="18" charset="0"/>
              </a:defRPr>
            </a:lvl3pPr>
            <a:lvl4pPr marL="1536700" indent="-219075" defTabSz="950913">
              <a:defRPr sz="2400">
                <a:solidFill>
                  <a:schemeClr val="tx1"/>
                </a:solidFill>
                <a:latin typeface="Times New Roman" panose="02020603050405020304" pitchFamily="18" charset="0"/>
              </a:defRPr>
            </a:lvl4pPr>
            <a:lvl5pPr marL="1974850" indent="-219075" defTabSz="950913">
              <a:defRPr sz="2400">
                <a:solidFill>
                  <a:schemeClr val="tx1"/>
                </a:solidFill>
                <a:latin typeface="Times New Roman" panose="02020603050405020304" pitchFamily="18" charset="0"/>
              </a:defRPr>
            </a:lvl5pPr>
            <a:lvl6pPr marL="2432050" indent="-219075" defTabSz="950913" eaLnBrk="0" fontAlgn="base" hangingPunct="0">
              <a:spcBef>
                <a:spcPct val="0"/>
              </a:spcBef>
              <a:spcAft>
                <a:spcPct val="0"/>
              </a:spcAft>
              <a:defRPr sz="2400">
                <a:solidFill>
                  <a:schemeClr val="tx1"/>
                </a:solidFill>
                <a:latin typeface="Times New Roman" panose="02020603050405020304" pitchFamily="18" charset="0"/>
              </a:defRPr>
            </a:lvl6pPr>
            <a:lvl7pPr marL="2889250" indent="-219075" defTabSz="950913" eaLnBrk="0" fontAlgn="base" hangingPunct="0">
              <a:spcBef>
                <a:spcPct val="0"/>
              </a:spcBef>
              <a:spcAft>
                <a:spcPct val="0"/>
              </a:spcAft>
              <a:defRPr sz="2400">
                <a:solidFill>
                  <a:schemeClr val="tx1"/>
                </a:solidFill>
                <a:latin typeface="Times New Roman" panose="02020603050405020304" pitchFamily="18" charset="0"/>
              </a:defRPr>
            </a:lvl7pPr>
            <a:lvl8pPr marL="3346450" indent="-219075" defTabSz="950913" eaLnBrk="0" fontAlgn="base" hangingPunct="0">
              <a:spcBef>
                <a:spcPct val="0"/>
              </a:spcBef>
              <a:spcAft>
                <a:spcPct val="0"/>
              </a:spcAft>
              <a:defRPr sz="2400">
                <a:solidFill>
                  <a:schemeClr val="tx1"/>
                </a:solidFill>
                <a:latin typeface="Times New Roman" panose="02020603050405020304" pitchFamily="18" charset="0"/>
              </a:defRPr>
            </a:lvl8pPr>
            <a:lvl9pPr marL="3803650" indent="-219075" defTabSz="950913"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fld id="{ABDDDAF2-290F-41FD-A8BE-29627B72E88E}" type="slidenum">
              <a:rPr lang="nl-NL" altLang="nl-NL" sz="1200" i="0"/>
              <a:pPr algn="r" eaLnBrk="1" hangingPunct="1"/>
              <a:t>19</a:t>
            </a:fld>
            <a:endParaRPr lang="nl-NL" altLang="nl-NL" sz="1200" i="0"/>
          </a:p>
        </p:txBody>
      </p:sp>
      <p:sp>
        <p:nvSpPr>
          <p:cNvPr id="65539" name="Rectangle 2">
            <a:extLst>
              <a:ext uri="{FF2B5EF4-FFF2-40B4-BE49-F238E27FC236}">
                <a16:creationId xmlns:a16="http://schemas.microsoft.com/office/drawing/2014/main" id="{00162FED-F618-491B-AC93-A0A15BC66063}"/>
              </a:ext>
            </a:extLst>
          </p:cNvPr>
          <p:cNvSpPr>
            <a:spLocks noGrp="1" noRot="1" noChangeAspect="1" noChangeArrowheads="1" noTextEdit="1"/>
          </p:cNvSpPr>
          <p:nvPr>
            <p:ph type="sldImg"/>
          </p:nvPr>
        </p:nvSpPr>
        <p:spPr>
          <a:xfrm>
            <a:off x="992188" y="733425"/>
            <a:ext cx="4887912" cy="3665538"/>
          </a:xfrm>
          <a:ln/>
        </p:spPr>
      </p:sp>
      <p:sp>
        <p:nvSpPr>
          <p:cNvPr id="65540" name="Rectangle 3">
            <a:extLst>
              <a:ext uri="{FF2B5EF4-FFF2-40B4-BE49-F238E27FC236}">
                <a16:creationId xmlns:a16="http://schemas.microsoft.com/office/drawing/2014/main" id="{097194AF-206B-4E31-9D01-1AA0F85F52D3}"/>
              </a:ext>
            </a:extLst>
          </p:cNvPr>
          <p:cNvSpPr>
            <a:spLocks noGrp="1" noChangeArrowheads="1"/>
          </p:cNvSpPr>
          <p:nvPr>
            <p:ph type="body" idx="1"/>
          </p:nvPr>
        </p:nvSpPr>
        <p:spPr>
          <a:xfrm>
            <a:off x="687388" y="4641850"/>
            <a:ext cx="5495925" cy="4398963"/>
          </a:xfrm>
        </p:spPr>
        <p:txBody>
          <a:bodyPr lIns="95106" tIns="47553" rIns="95106" bIns="47553"/>
          <a:lstStyle/>
          <a:p>
            <a:pPr eaLnBrk="1" hangingPunct="1"/>
            <a:endParaRPr lang="nl-NL" alt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00850" y="304800"/>
            <a:ext cx="1657350" cy="5791200"/>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1828800" y="304800"/>
            <a:ext cx="4819650" cy="57912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nl-NL"/>
              <a:t>Klik om de modelstijlen te bewerken</a:t>
            </a: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1828800" y="1752600"/>
            <a:ext cx="3238500" cy="43434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5219700" y="1752600"/>
            <a:ext cx="3238500" cy="43434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nl-NL"/>
              <a:t>Klik om de stijl te bewerken</a:t>
            </a:r>
          </a:p>
        </p:txBody>
      </p:sp>
      <p:sp>
        <p:nvSpPr>
          <p:cNvPr id="3" name="Tijdelijke aanduiding voor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30238" y="2505075"/>
            <a:ext cx="386873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29150" y="2505075"/>
            <a:ext cx="38877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a:p>
        </p:txBody>
      </p:sp>
      <p:sp>
        <p:nvSpPr>
          <p:cNvPr id="4" name="Tijdelijke aanduiding voor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ideo" Target="file:///D:\DOCUMENTEN\PP%20regio's+divisies\cbr\HOKAPPBASIS.jp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HOKAPPBASIS.jpg">
            <a:hlinkClick r:id="" action="ppaction://media"/>
          </p:cNvPr>
          <p:cNvPicPr>
            <a:picLocks noRot="1" noChangeAspect="1" noChangeArrowheads="1"/>
          </p:cNvPicPr>
          <p:nvPr>
            <a:videoFile r:link="rId13"/>
          </p:nvPr>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1828800" y="304800"/>
            <a:ext cx="6629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ltLang="nl-NL"/>
              <a:t>koptekst</a:t>
            </a:r>
          </a:p>
        </p:txBody>
      </p:sp>
      <p:sp>
        <p:nvSpPr>
          <p:cNvPr id="1028" name="Rectangle 4"/>
          <p:cNvSpPr>
            <a:spLocks noGrp="1" noChangeArrowheads="1"/>
          </p:cNvSpPr>
          <p:nvPr>
            <p:ph type="body" idx="1"/>
          </p:nvPr>
        </p:nvSpPr>
        <p:spPr bwMode="auto">
          <a:xfrm>
            <a:off x="1828800" y="1752600"/>
            <a:ext cx="66294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ltLang="nl-NL"/>
              <a:t>tekst</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ransition>
    <p:fade thruBlk="1"/>
  </p:transition>
  <p:timing>
    <p:tnLst>
      <p:par>
        <p:cTn id="1" dur="indefinite" restart="never" nodeType="tmRoot">
          <p:childTnLst>
            <p:seq concurrent="1" nextAc="seek">
              <p:cTn id="2" restart="whenNotActive" fill="hold" evtFilter="cancelBubble" nodeType="interactiveSeq">
                <p:stCondLst>
                  <p:cond evt="onClick" delay="0">
                    <p:tgtEl>
                      <p:spTgt spid="12290"/>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2290"/>
                                        </p:tgtEl>
                                      </p:cBhvr>
                                    </p:cmd>
                                  </p:childTnLst>
                                </p:cTn>
                              </p:par>
                            </p:childTnLst>
                          </p:cTn>
                        </p:par>
                      </p:childTnLst>
                    </p:cTn>
                  </p:par>
                </p:childTnLst>
              </p:cTn>
              <p:nextCondLst>
                <p:cond evt="onClick" delay="0">
                  <p:tgtEl>
                    <p:spTgt spid="12290"/>
                  </p:tgtEl>
                </p:cond>
              </p:nextCondLst>
            </p:seq>
            <p:video>
              <p:cMediaNode>
                <p:cTn id="7" fill="hold" display="0">
                  <p:stCondLst>
                    <p:cond delay="indefinite"/>
                  </p:stCondLst>
                  <p:endCondLst>
                    <p:cond evt="onNext" delay="0">
                      <p:tgtEl>
                        <p:sldTgt/>
                      </p:tgtEl>
                    </p:cond>
                    <p:cond evt="onPrev" delay="0">
                      <p:tgtEl>
                        <p:sldTgt/>
                      </p:tgtEl>
                    </p:cond>
                  </p:endCondLst>
                </p:cTn>
                <p:tgtEl>
                  <p:spTgt spid="12290"/>
                </p:tgtEl>
              </p:cMediaNode>
            </p:video>
          </p:childTnLst>
        </p:cTn>
      </p:par>
    </p:tnLst>
  </p:timing>
  <p:txStyles>
    <p:titleStyle>
      <a:lvl1pPr algn="l" rtl="0" eaLnBrk="0" fontAlgn="base" hangingPunct="0">
        <a:spcBef>
          <a:spcPct val="0"/>
        </a:spcBef>
        <a:spcAft>
          <a:spcPct val="0"/>
        </a:spcAft>
        <a:defRPr sz="4800" b="1" kern="1200">
          <a:solidFill>
            <a:srgbClr val="3399FF"/>
          </a:solidFill>
          <a:latin typeface="+mj-lt"/>
          <a:ea typeface="+mj-ea"/>
          <a:cs typeface="+mj-cs"/>
        </a:defRPr>
      </a:lvl1pPr>
      <a:lvl2pPr algn="l" rtl="0" eaLnBrk="0" fontAlgn="base" hangingPunct="0">
        <a:spcBef>
          <a:spcPct val="0"/>
        </a:spcBef>
        <a:spcAft>
          <a:spcPct val="0"/>
        </a:spcAft>
        <a:defRPr sz="4800" b="1">
          <a:solidFill>
            <a:srgbClr val="3399FF"/>
          </a:solidFill>
          <a:latin typeface="Verdana" panose="020B0604030504040204" pitchFamily="34" charset="0"/>
        </a:defRPr>
      </a:lvl2pPr>
      <a:lvl3pPr algn="l" rtl="0" eaLnBrk="0" fontAlgn="base" hangingPunct="0">
        <a:spcBef>
          <a:spcPct val="0"/>
        </a:spcBef>
        <a:spcAft>
          <a:spcPct val="0"/>
        </a:spcAft>
        <a:defRPr sz="4800" b="1">
          <a:solidFill>
            <a:srgbClr val="3399FF"/>
          </a:solidFill>
          <a:latin typeface="Verdana" panose="020B0604030504040204" pitchFamily="34" charset="0"/>
        </a:defRPr>
      </a:lvl3pPr>
      <a:lvl4pPr algn="l" rtl="0" eaLnBrk="0" fontAlgn="base" hangingPunct="0">
        <a:spcBef>
          <a:spcPct val="0"/>
        </a:spcBef>
        <a:spcAft>
          <a:spcPct val="0"/>
        </a:spcAft>
        <a:defRPr sz="4800" b="1">
          <a:solidFill>
            <a:srgbClr val="3399FF"/>
          </a:solidFill>
          <a:latin typeface="Verdana" panose="020B0604030504040204" pitchFamily="34" charset="0"/>
        </a:defRPr>
      </a:lvl4pPr>
      <a:lvl5pPr algn="l" rtl="0" eaLnBrk="0" fontAlgn="base" hangingPunct="0">
        <a:spcBef>
          <a:spcPct val="0"/>
        </a:spcBef>
        <a:spcAft>
          <a:spcPct val="0"/>
        </a:spcAft>
        <a:defRPr sz="4800" b="1">
          <a:solidFill>
            <a:srgbClr val="3399FF"/>
          </a:solidFill>
          <a:latin typeface="Verdana" panose="020B0604030504040204" pitchFamily="34" charset="0"/>
        </a:defRPr>
      </a:lvl5pPr>
      <a:lvl6pPr marL="457200" algn="l" rtl="0" eaLnBrk="0" fontAlgn="base" hangingPunct="0">
        <a:spcBef>
          <a:spcPct val="0"/>
        </a:spcBef>
        <a:spcAft>
          <a:spcPct val="0"/>
        </a:spcAft>
        <a:defRPr sz="4800" b="1">
          <a:solidFill>
            <a:srgbClr val="3399FF"/>
          </a:solidFill>
          <a:latin typeface="Verdana" panose="020B0604030504040204" pitchFamily="34" charset="0"/>
        </a:defRPr>
      </a:lvl6pPr>
      <a:lvl7pPr marL="914400" algn="l" rtl="0" eaLnBrk="0" fontAlgn="base" hangingPunct="0">
        <a:spcBef>
          <a:spcPct val="0"/>
        </a:spcBef>
        <a:spcAft>
          <a:spcPct val="0"/>
        </a:spcAft>
        <a:defRPr sz="4800" b="1">
          <a:solidFill>
            <a:srgbClr val="3399FF"/>
          </a:solidFill>
          <a:latin typeface="Verdana" panose="020B0604030504040204" pitchFamily="34" charset="0"/>
        </a:defRPr>
      </a:lvl7pPr>
      <a:lvl8pPr marL="1371600" algn="l" rtl="0" eaLnBrk="0" fontAlgn="base" hangingPunct="0">
        <a:spcBef>
          <a:spcPct val="0"/>
        </a:spcBef>
        <a:spcAft>
          <a:spcPct val="0"/>
        </a:spcAft>
        <a:defRPr sz="4800" b="1">
          <a:solidFill>
            <a:srgbClr val="3399FF"/>
          </a:solidFill>
          <a:latin typeface="Verdana" panose="020B0604030504040204" pitchFamily="34" charset="0"/>
        </a:defRPr>
      </a:lvl8pPr>
      <a:lvl9pPr marL="1828800" algn="l" rtl="0" eaLnBrk="0" fontAlgn="base" hangingPunct="0">
        <a:spcBef>
          <a:spcPct val="0"/>
        </a:spcBef>
        <a:spcAft>
          <a:spcPct val="0"/>
        </a:spcAft>
        <a:defRPr sz="4800" b="1">
          <a:solidFill>
            <a:srgbClr val="3399FF"/>
          </a:solidFill>
          <a:latin typeface="Verdana" panose="020B0604030504040204" pitchFamily="34" charset="0"/>
        </a:defRPr>
      </a:lvl9pPr>
    </p:titleStyle>
    <p:bodyStyle>
      <a:lvl1pPr marL="342900" indent="-342900" algn="l" rtl="0" eaLnBrk="0" fontAlgn="base" hangingPunct="0">
        <a:spcBef>
          <a:spcPct val="20000"/>
        </a:spcBef>
        <a:spcAft>
          <a:spcPct val="0"/>
        </a:spcAft>
        <a:buChar char="»"/>
        <a:defRPr sz="3600" kern="1200">
          <a:solidFill>
            <a:srgbClr val="E9E400"/>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Times New Roman" panose="02020603050405020304" pitchFamily="18" charset="0"/>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Times New Roman" panose="02020603050405020304" pitchFamily="18" charset="0"/>
          <a:ea typeface="+mn-ea"/>
          <a:cs typeface="+mn-cs"/>
        </a:defRPr>
      </a:lvl3pPr>
      <a:lvl4pPr marL="1562100" indent="-228600" algn="l" rtl="0" eaLnBrk="0" fontAlgn="base"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4pPr>
      <a:lvl5pPr marL="1981200" indent="-228600" algn="l" rtl="0" eaLnBrk="0" fontAlgn="base"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2127128" y="609600"/>
            <a:ext cx="6331071" cy="1739900"/>
          </a:xfrm>
        </p:spPr>
        <p:txBody>
          <a:bodyPr anchor="ctr"/>
          <a:lstStyle/>
          <a:p>
            <a:r>
              <a:rPr lang="nl-NL" altLang="nl-NL" sz="3600" dirty="0"/>
              <a:t>Rijgeschiktheid</a:t>
            </a:r>
            <a:br>
              <a:rPr lang="nl-NL" altLang="nl-NL" sz="3600" dirty="0"/>
            </a:br>
            <a:r>
              <a:rPr lang="nl-NL" altLang="nl-NL" sz="3600" dirty="0"/>
              <a:t>zien ,denken, doen</a:t>
            </a:r>
          </a:p>
        </p:txBody>
      </p:sp>
      <p:sp>
        <p:nvSpPr>
          <p:cNvPr id="15362" name="Rectangle 3"/>
          <p:cNvSpPr>
            <a:spLocks noGrp="1" noChangeArrowheads="1"/>
          </p:cNvSpPr>
          <p:nvPr>
            <p:ph type="subTitle" idx="1"/>
          </p:nvPr>
        </p:nvSpPr>
        <p:spPr>
          <a:xfrm>
            <a:off x="146050" y="4437063"/>
            <a:ext cx="7378279" cy="2088281"/>
          </a:xfrm>
        </p:spPr>
        <p:txBody>
          <a:bodyPr/>
          <a:lstStyle/>
          <a:p>
            <a:pPr>
              <a:lnSpc>
                <a:spcPct val="80000"/>
              </a:lnSpc>
            </a:pPr>
            <a:endParaRPr lang="nl-NL" altLang="nl-NL" sz="400" dirty="0"/>
          </a:p>
          <a:p>
            <a:pPr>
              <a:lnSpc>
                <a:spcPct val="80000"/>
              </a:lnSpc>
            </a:pPr>
            <a:r>
              <a:rPr lang="nl-NL" altLang="nl-NL" b="1" dirty="0"/>
              <a:t>Drachten, 2 februari 2023</a:t>
            </a:r>
          </a:p>
          <a:p>
            <a:pPr>
              <a:lnSpc>
                <a:spcPct val="80000"/>
              </a:lnSpc>
            </a:pPr>
            <a:endParaRPr lang="nl-NL" altLang="nl-NL" b="1" dirty="0">
              <a:solidFill>
                <a:srgbClr val="DF0B24"/>
              </a:solidFill>
            </a:endParaRPr>
          </a:p>
          <a:p>
            <a:pPr>
              <a:lnSpc>
                <a:spcPct val="80000"/>
              </a:lnSpc>
            </a:pPr>
            <a:r>
              <a:rPr lang="nl-NL" altLang="nl-NL" b="1" dirty="0">
                <a:solidFill>
                  <a:srgbClr val="DF0B24"/>
                </a:solidFill>
              </a:rPr>
              <a:t>Ruud Bredewoud </a:t>
            </a:r>
          </a:p>
          <a:p>
            <a:pPr>
              <a:lnSpc>
                <a:spcPct val="80000"/>
              </a:lnSpc>
            </a:pPr>
            <a:r>
              <a:rPr lang="nl-NL" altLang="nl-NL" b="1" dirty="0">
                <a:solidFill>
                  <a:srgbClr val="DF0B24"/>
                </a:solidFill>
              </a:rPr>
              <a:t>senior medisch adviseur</a:t>
            </a:r>
          </a:p>
          <a:p>
            <a:pPr>
              <a:lnSpc>
                <a:spcPct val="80000"/>
              </a:lnSpc>
            </a:pPr>
            <a:r>
              <a:rPr lang="nl-NL" altLang="nl-NL" b="1" dirty="0">
                <a:solidFill>
                  <a:srgbClr val="DF0B24"/>
                </a:solidFill>
              </a:rPr>
              <a:t>hoofd medische zaken</a:t>
            </a:r>
          </a:p>
        </p:txBody>
      </p:sp>
      <p:pic>
        <p:nvPicPr>
          <p:cNvPr id="15363" name="Picture 9" descr="CBR-logo"/>
          <p:cNvPicPr>
            <a:picLocks noChangeAspect="1" noChangeArrowheads="1"/>
          </p:cNvPicPr>
          <p:nvPr/>
        </p:nvPicPr>
        <p:blipFill>
          <a:blip r:embed="rId3"/>
          <a:srcRect/>
          <a:stretch>
            <a:fillRect/>
          </a:stretch>
        </p:blipFill>
        <p:spPr bwMode="auto">
          <a:xfrm>
            <a:off x="6948264" y="5477611"/>
            <a:ext cx="1905000" cy="962025"/>
          </a:xfrm>
          <a:prstGeom prst="rect">
            <a:avLst/>
          </a:prstGeom>
          <a:noFill/>
          <a:ln w="9525">
            <a:noFill/>
            <a:miter lim="800000"/>
            <a:headEnd/>
            <a:tailEnd/>
          </a:ln>
        </p:spPr>
      </p:pic>
      <p:sp>
        <p:nvSpPr>
          <p:cNvPr id="15364" name="AutoShape 14" descr="image002"/>
          <p:cNvSpPr>
            <a:spLocks noChangeAspect="1" noChangeArrowheads="1"/>
          </p:cNvSpPr>
          <p:nvPr/>
        </p:nvSpPr>
        <p:spPr bwMode="auto">
          <a:xfrm>
            <a:off x="3243263" y="3009900"/>
            <a:ext cx="2657475" cy="838200"/>
          </a:xfrm>
          <a:prstGeom prst="rect">
            <a:avLst/>
          </a:prstGeom>
          <a:noFill/>
          <a:ln w="9525">
            <a:noFill/>
            <a:miter lim="800000"/>
            <a:headEnd/>
            <a:tailEnd/>
          </a:ln>
        </p:spPr>
        <p:txBody>
          <a:bodyPr/>
          <a:lstStyle/>
          <a:p>
            <a:pPr eaLnBrk="0" hangingPunct="0"/>
            <a:endParaRPr lang="nl-NL"/>
          </a:p>
        </p:txBody>
      </p:sp>
      <p:sp>
        <p:nvSpPr>
          <p:cNvPr id="15365" name="AutoShape 16" descr="image002"/>
          <p:cNvSpPr>
            <a:spLocks noChangeAspect="1" noChangeArrowheads="1"/>
          </p:cNvSpPr>
          <p:nvPr/>
        </p:nvSpPr>
        <p:spPr bwMode="auto">
          <a:xfrm>
            <a:off x="3243263" y="3009900"/>
            <a:ext cx="2657475" cy="838200"/>
          </a:xfrm>
          <a:prstGeom prst="rect">
            <a:avLst/>
          </a:prstGeom>
          <a:noFill/>
          <a:ln w="9525">
            <a:noFill/>
            <a:miter lim="800000"/>
            <a:headEnd/>
            <a:tailEnd/>
          </a:ln>
        </p:spPr>
        <p:txBody>
          <a:bodyPr/>
          <a:lstStyle/>
          <a:p>
            <a:pPr eaLnBrk="0" hangingPunct="0"/>
            <a:endParaRPr lang="nl-NL"/>
          </a:p>
        </p:txBody>
      </p:sp>
      <p:pic>
        <p:nvPicPr>
          <p:cNvPr id="4" name="Afbeelding 3">
            <a:extLst>
              <a:ext uri="{FF2B5EF4-FFF2-40B4-BE49-F238E27FC236}">
                <a16:creationId xmlns:a16="http://schemas.microsoft.com/office/drawing/2014/main" id="{64A2EF50-68F7-C1E3-53FF-7BA62EFDD196}"/>
              </a:ext>
            </a:extLst>
          </p:cNvPr>
          <p:cNvPicPr>
            <a:picLocks noChangeAspect="1"/>
          </p:cNvPicPr>
          <p:nvPr/>
        </p:nvPicPr>
        <p:blipFill>
          <a:blip r:embed="rId4"/>
          <a:stretch>
            <a:fillRect/>
          </a:stretch>
        </p:blipFill>
        <p:spPr>
          <a:xfrm>
            <a:off x="1888394" y="2595880"/>
            <a:ext cx="6808537" cy="838200"/>
          </a:xfrm>
          <a:prstGeom prst="rect">
            <a:avLst/>
          </a:prstGeom>
        </p:spPr>
      </p:pic>
      <p:pic>
        <p:nvPicPr>
          <p:cNvPr id="6" name="Afbeelding 5">
            <a:extLst>
              <a:ext uri="{FF2B5EF4-FFF2-40B4-BE49-F238E27FC236}">
                <a16:creationId xmlns:a16="http://schemas.microsoft.com/office/drawing/2014/main" id="{E4D26C29-CB26-833A-451F-DBCCD03AB845}"/>
              </a:ext>
            </a:extLst>
          </p:cNvPr>
          <p:cNvPicPr>
            <a:picLocks noChangeAspect="1"/>
          </p:cNvPicPr>
          <p:nvPr/>
        </p:nvPicPr>
        <p:blipFill>
          <a:blip r:embed="rId5"/>
          <a:stretch>
            <a:fillRect/>
          </a:stretch>
        </p:blipFill>
        <p:spPr>
          <a:xfrm>
            <a:off x="146050" y="156613"/>
            <a:ext cx="2127129" cy="19667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304800"/>
            <a:ext cx="7918648" cy="1143000"/>
          </a:xfrm>
        </p:spPr>
        <p:txBody>
          <a:bodyPr/>
          <a:lstStyle/>
          <a:p>
            <a:r>
              <a:rPr lang="nl-NL" dirty="0"/>
              <a:t>Tussentijdse melding</a:t>
            </a:r>
          </a:p>
        </p:txBody>
      </p:sp>
      <p:sp>
        <p:nvSpPr>
          <p:cNvPr id="3" name="Tijdelijke aanduiding voor inhoud 2"/>
          <p:cNvSpPr>
            <a:spLocks noGrp="1"/>
          </p:cNvSpPr>
          <p:nvPr>
            <p:ph idx="1"/>
          </p:nvPr>
        </p:nvSpPr>
        <p:spPr>
          <a:xfrm>
            <a:off x="755576" y="1340768"/>
            <a:ext cx="7349480" cy="5105400"/>
          </a:xfrm>
        </p:spPr>
        <p:txBody>
          <a:bodyPr/>
          <a:lstStyle/>
          <a:p>
            <a:endParaRPr lang="nl-NL" sz="2400" dirty="0"/>
          </a:p>
          <a:p>
            <a:r>
              <a:rPr lang="nl-NL" sz="2400" dirty="0"/>
              <a:t>Dienst van het CBR (5000 per jaar)</a:t>
            </a:r>
          </a:p>
          <a:p>
            <a:endParaRPr lang="nl-NL" sz="2400" dirty="0"/>
          </a:p>
          <a:p>
            <a:r>
              <a:rPr lang="nl-NL" sz="2400" dirty="0"/>
              <a:t>Morele plicht (Nationale Ombudsman)</a:t>
            </a:r>
          </a:p>
          <a:p>
            <a:pPr lvl="1"/>
            <a:r>
              <a:rPr lang="nl-NL" sz="2000" dirty="0">
                <a:solidFill>
                  <a:srgbClr val="FFFF00"/>
                </a:solidFill>
              </a:rPr>
              <a:t>Doorbreken beroepsgeheim</a:t>
            </a:r>
          </a:p>
          <a:p>
            <a:endParaRPr lang="nl-NL" sz="2400" dirty="0"/>
          </a:p>
          <a:p>
            <a:r>
              <a:rPr lang="nl-NL" sz="2400" dirty="0"/>
              <a:t>Eventueel strafbaar</a:t>
            </a:r>
          </a:p>
          <a:p>
            <a:r>
              <a:rPr lang="nl-NL" sz="2400" dirty="0"/>
              <a:t>Verzekering?</a:t>
            </a:r>
          </a:p>
          <a:p>
            <a:endParaRPr lang="nl-NL" sz="2400" dirty="0"/>
          </a:p>
          <a:p>
            <a:pPr marL="0" indent="0">
              <a:buNone/>
            </a:pPr>
            <a:endParaRPr lang="nl-NL" sz="2400" dirty="0"/>
          </a:p>
          <a:p>
            <a:r>
              <a:rPr lang="nl-NL" sz="2400" dirty="0"/>
              <a:t>2022 Voorstel SWOV en Ministerie</a:t>
            </a:r>
          </a:p>
        </p:txBody>
      </p:sp>
      <p:pic>
        <p:nvPicPr>
          <p:cNvPr id="4" name="Afbeelding 3"/>
          <p:cNvPicPr>
            <a:picLocks noChangeAspect="1"/>
          </p:cNvPicPr>
          <p:nvPr/>
        </p:nvPicPr>
        <p:blipFill>
          <a:blip r:embed="rId2"/>
          <a:stretch>
            <a:fillRect/>
          </a:stretch>
        </p:blipFill>
        <p:spPr>
          <a:xfrm>
            <a:off x="7092280" y="5733256"/>
            <a:ext cx="1902117" cy="957155"/>
          </a:xfrm>
          <a:prstGeom prst="rect">
            <a:avLst/>
          </a:prstGeom>
        </p:spPr>
      </p:pic>
    </p:spTree>
    <p:extLst>
      <p:ext uri="{BB962C8B-B14F-4D97-AF65-F5344CB8AC3E}">
        <p14:creationId xmlns:p14="http://schemas.microsoft.com/office/powerpoint/2010/main" val="3174579611"/>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000" dirty="0"/>
              <a:t>Zien (</a:t>
            </a:r>
            <a:r>
              <a:rPr lang="nl-NL" sz="2800" dirty="0"/>
              <a:t>Tant, Melis</a:t>
            </a:r>
            <a:r>
              <a:rPr lang="nl-NL" sz="4000" dirty="0"/>
              <a:t>)</a:t>
            </a:r>
          </a:p>
        </p:txBody>
      </p:sp>
      <p:sp>
        <p:nvSpPr>
          <p:cNvPr id="3" name="Tijdelijke aanduiding voor inhoud 2"/>
          <p:cNvSpPr>
            <a:spLocks noGrp="1"/>
          </p:cNvSpPr>
          <p:nvPr>
            <p:ph idx="1"/>
          </p:nvPr>
        </p:nvSpPr>
        <p:spPr/>
        <p:txBody>
          <a:bodyPr/>
          <a:lstStyle/>
          <a:p>
            <a:r>
              <a:rPr lang="nl-NL" sz="2800" u="sng" dirty="0"/>
              <a:t>Groep 1</a:t>
            </a:r>
          </a:p>
          <a:p>
            <a:r>
              <a:rPr lang="nl-NL" sz="2600" dirty="0">
                <a:solidFill>
                  <a:srgbClr val="FFFF00"/>
                </a:solidFill>
              </a:rPr>
              <a:t>Visus: gerichte waarneming</a:t>
            </a:r>
          </a:p>
          <a:p>
            <a:pPr lvl="2"/>
            <a:r>
              <a:rPr lang="nl-NL" dirty="0">
                <a:solidFill>
                  <a:srgbClr val="FFFF00"/>
                </a:solidFill>
              </a:rPr>
              <a:t>BTS</a:t>
            </a:r>
          </a:p>
          <a:p>
            <a:r>
              <a:rPr lang="nl-NL" sz="2600" dirty="0">
                <a:solidFill>
                  <a:srgbClr val="FFFF00"/>
                </a:solidFill>
              </a:rPr>
              <a:t>Gezichtsveld: plaats op de weg</a:t>
            </a:r>
          </a:p>
          <a:p>
            <a:pPr lvl="2"/>
            <a:r>
              <a:rPr lang="nl-NL" dirty="0">
                <a:solidFill>
                  <a:srgbClr val="FFFF00"/>
                </a:solidFill>
              </a:rPr>
              <a:t>Kijktraining</a:t>
            </a:r>
          </a:p>
          <a:p>
            <a:pPr lvl="2"/>
            <a:r>
              <a:rPr lang="nl-NL" sz="2400" dirty="0">
                <a:solidFill>
                  <a:srgbClr val="FFFF00"/>
                </a:solidFill>
              </a:rPr>
              <a:t>Automaat</a:t>
            </a:r>
            <a:br>
              <a:rPr lang="nl-NL" sz="2400" dirty="0">
                <a:solidFill>
                  <a:srgbClr val="FFFF00"/>
                </a:solidFill>
              </a:rPr>
            </a:br>
            <a:endParaRPr lang="nl-NL" sz="2400" dirty="0">
              <a:solidFill>
                <a:srgbClr val="FFFF00"/>
              </a:solidFill>
            </a:endParaRPr>
          </a:p>
          <a:p>
            <a:r>
              <a:rPr lang="nl-NL" sz="2800" u="sng" dirty="0"/>
              <a:t>Groep 2</a:t>
            </a:r>
          </a:p>
          <a:p>
            <a:pPr lvl="1"/>
            <a:r>
              <a:rPr lang="nl-NL" sz="2600" dirty="0">
                <a:solidFill>
                  <a:srgbClr val="FFFF00"/>
                </a:solidFill>
                <a:latin typeface="+mn-lt"/>
              </a:rPr>
              <a:t>Verlies van een oog </a:t>
            </a:r>
          </a:p>
          <a:p>
            <a:pPr marL="914400" lvl="2" indent="0">
              <a:buNone/>
            </a:pPr>
            <a:endParaRPr lang="nl-NL" sz="2200" dirty="0">
              <a:solidFill>
                <a:srgbClr val="FFFF00"/>
              </a:solidFill>
            </a:endParaRPr>
          </a:p>
          <a:p>
            <a:endParaRPr lang="nl-NL" dirty="0"/>
          </a:p>
        </p:txBody>
      </p:sp>
      <p:pic>
        <p:nvPicPr>
          <p:cNvPr id="4" name="Picture 4" descr="CB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5805488"/>
            <a:ext cx="19050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a:extLst>
              <a:ext uri="{FF2B5EF4-FFF2-40B4-BE49-F238E27FC236}">
                <a16:creationId xmlns:a16="http://schemas.microsoft.com/office/drawing/2014/main" id="{D4D15D97-34E0-4BE9-9F9B-1CCEC8D1D8DC}"/>
              </a:ext>
            </a:extLst>
          </p:cNvPr>
          <p:cNvPicPr>
            <a:picLocks noChangeAspect="1"/>
          </p:cNvPicPr>
          <p:nvPr/>
        </p:nvPicPr>
        <p:blipFill>
          <a:blip r:embed="rId3"/>
          <a:stretch>
            <a:fillRect/>
          </a:stretch>
        </p:blipFill>
        <p:spPr>
          <a:xfrm>
            <a:off x="7296150" y="214312"/>
            <a:ext cx="1847850" cy="2466975"/>
          </a:xfrm>
          <a:prstGeom prst="rect">
            <a:avLst/>
          </a:prstGeom>
        </p:spPr>
      </p:pic>
    </p:spTree>
    <p:extLst>
      <p:ext uri="{BB962C8B-B14F-4D97-AF65-F5344CB8AC3E}">
        <p14:creationId xmlns:p14="http://schemas.microsoft.com/office/powerpoint/2010/main" val="1448016094"/>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Sociaal </a:t>
            </a:r>
            <a:r>
              <a:rPr lang="nl-NL" dirty="0" err="1"/>
              <a:t>rbw</a:t>
            </a:r>
            <a:r>
              <a:rPr lang="nl-NL" dirty="0"/>
              <a:t> 1-oog</a:t>
            </a:r>
            <a:br>
              <a:rPr lang="nl-NL" dirty="0"/>
            </a:br>
            <a:r>
              <a:rPr lang="nl-NL" dirty="0"/>
              <a:t>(</a:t>
            </a:r>
            <a:r>
              <a:rPr lang="nl-NL" sz="2000" dirty="0"/>
              <a:t>anno 1994</a:t>
            </a:r>
            <a:r>
              <a:rPr lang="nl-NL" dirty="0"/>
              <a:t>)</a:t>
            </a:r>
          </a:p>
        </p:txBody>
      </p:sp>
      <p:sp>
        <p:nvSpPr>
          <p:cNvPr id="3" name="Tijdelijke aanduiding voor inhoud 2"/>
          <p:cNvSpPr>
            <a:spLocks noGrp="1"/>
          </p:cNvSpPr>
          <p:nvPr>
            <p:ph idx="1"/>
          </p:nvPr>
        </p:nvSpPr>
        <p:spPr>
          <a:xfrm>
            <a:off x="611560" y="1752600"/>
            <a:ext cx="7846640" cy="4343400"/>
          </a:xfrm>
        </p:spPr>
        <p:txBody>
          <a:bodyPr/>
          <a:lstStyle/>
          <a:p>
            <a:r>
              <a:rPr lang="nl-NL" dirty="0"/>
              <a:t>Werk behouden</a:t>
            </a:r>
          </a:p>
          <a:p>
            <a:pPr lvl="1"/>
            <a:r>
              <a:rPr lang="nl-NL" dirty="0">
                <a:solidFill>
                  <a:srgbClr val="FFFF00"/>
                </a:solidFill>
              </a:rPr>
              <a:t>Monoculair en groep 2 bezit</a:t>
            </a:r>
          </a:p>
          <a:p>
            <a:pPr lvl="1"/>
            <a:r>
              <a:rPr lang="nl-NL" dirty="0">
                <a:solidFill>
                  <a:srgbClr val="FFFF00"/>
                </a:solidFill>
              </a:rPr>
              <a:t>Vrachtwagen </a:t>
            </a:r>
            <a:r>
              <a:rPr lang="nl-NL" dirty="0" err="1">
                <a:solidFill>
                  <a:srgbClr val="FFFF00"/>
                </a:solidFill>
              </a:rPr>
              <a:t>òf</a:t>
            </a:r>
            <a:r>
              <a:rPr lang="nl-NL" dirty="0">
                <a:solidFill>
                  <a:srgbClr val="FFFF00"/>
                </a:solidFill>
              </a:rPr>
              <a:t> bus</a:t>
            </a:r>
          </a:p>
          <a:p>
            <a:pPr lvl="1"/>
            <a:r>
              <a:rPr lang="nl-NL" dirty="0">
                <a:solidFill>
                  <a:srgbClr val="FFFF00"/>
                </a:solidFill>
              </a:rPr>
              <a:t>Werkgeversverklaring</a:t>
            </a:r>
          </a:p>
          <a:p>
            <a:pPr lvl="1"/>
            <a:r>
              <a:rPr lang="nl-NL" dirty="0">
                <a:solidFill>
                  <a:srgbClr val="FFFF00"/>
                </a:solidFill>
              </a:rPr>
              <a:t>Rijtest</a:t>
            </a:r>
          </a:p>
          <a:p>
            <a:pPr lvl="1"/>
            <a:r>
              <a:rPr lang="nl-NL" dirty="0">
                <a:solidFill>
                  <a:srgbClr val="FFFF00"/>
                </a:solidFill>
              </a:rPr>
              <a:t>Geografisch beperkt (code 62) max NL</a:t>
            </a:r>
          </a:p>
          <a:p>
            <a:pPr lvl="1"/>
            <a:r>
              <a:rPr lang="nl-NL" dirty="0">
                <a:solidFill>
                  <a:srgbClr val="FFFF00"/>
                </a:solidFill>
              </a:rPr>
              <a:t>Ca. 1000 chauffeurs</a:t>
            </a:r>
          </a:p>
          <a:p>
            <a:pPr marL="457200" lvl="1" indent="0">
              <a:buNone/>
            </a:pPr>
            <a:endParaRPr lang="nl-NL" dirty="0"/>
          </a:p>
        </p:txBody>
      </p:sp>
      <p:pic>
        <p:nvPicPr>
          <p:cNvPr id="4" name="Picture 4" descr="CB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5805488"/>
            <a:ext cx="19050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p:cNvPicPr>
            <a:picLocks noChangeAspect="1"/>
          </p:cNvPicPr>
          <p:nvPr/>
        </p:nvPicPr>
        <p:blipFill>
          <a:blip r:embed="rId3"/>
          <a:stretch>
            <a:fillRect/>
          </a:stretch>
        </p:blipFill>
        <p:spPr>
          <a:xfrm>
            <a:off x="5834955" y="1444193"/>
            <a:ext cx="3140770" cy="2480107"/>
          </a:xfrm>
          <a:prstGeom prst="rect">
            <a:avLst/>
          </a:prstGeom>
        </p:spPr>
      </p:pic>
    </p:spTree>
    <p:extLst>
      <p:ext uri="{BB962C8B-B14F-4D97-AF65-F5344CB8AC3E}">
        <p14:creationId xmlns:p14="http://schemas.microsoft.com/office/powerpoint/2010/main" val="573857375"/>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000" dirty="0"/>
              <a:t>Denken (</a:t>
            </a:r>
            <a:r>
              <a:rPr lang="nl-NL" sz="2000" dirty="0"/>
              <a:t>Piersma</a:t>
            </a:r>
            <a:r>
              <a:rPr lang="nl-NL" sz="4000" dirty="0"/>
              <a:t>)</a:t>
            </a:r>
          </a:p>
        </p:txBody>
      </p:sp>
      <p:sp>
        <p:nvSpPr>
          <p:cNvPr id="3" name="Tijdelijke aanduiding voor inhoud 2"/>
          <p:cNvSpPr>
            <a:spLocks noGrp="1"/>
          </p:cNvSpPr>
          <p:nvPr>
            <p:ph idx="1"/>
          </p:nvPr>
        </p:nvSpPr>
        <p:spPr/>
        <p:txBody>
          <a:bodyPr/>
          <a:lstStyle/>
          <a:p>
            <a:r>
              <a:rPr lang="nl-NL" sz="2800" u="sng" dirty="0"/>
              <a:t>Groep 1</a:t>
            </a:r>
          </a:p>
          <a:p>
            <a:pPr lvl="1"/>
            <a:r>
              <a:rPr lang="nl-NL" sz="2600" dirty="0">
                <a:solidFill>
                  <a:srgbClr val="FFFF00"/>
                </a:solidFill>
              </a:rPr>
              <a:t>MCI bij twijfel</a:t>
            </a:r>
          </a:p>
          <a:p>
            <a:pPr lvl="1"/>
            <a:r>
              <a:rPr lang="nl-NL" sz="2600" dirty="0">
                <a:solidFill>
                  <a:srgbClr val="FFFF00"/>
                </a:solidFill>
              </a:rPr>
              <a:t>Lichte dementie (CDR 0,5-1)</a:t>
            </a:r>
          </a:p>
          <a:p>
            <a:pPr lvl="2"/>
            <a:r>
              <a:rPr lang="nl-NL" sz="2000" dirty="0">
                <a:solidFill>
                  <a:srgbClr val="FFFF00"/>
                </a:solidFill>
              </a:rPr>
              <a:t>Verdeelde aandacht, besluitvorming</a:t>
            </a:r>
          </a:p>
          <a:p>
            <a:pPr lvl="2"/>
            <a:r>
              <a:rPr lang="nl-NL" sz="2000" dirty="0">
                <a:solidFill>
                  <a:srgbClr val="FFFF00"/>
                </a:solidFill>
              </a:rPr>
              <a:t>Gevaar herkenning</a:t>
            </a:r>
          </a:p>
          <a:p>
            <a:pPr lvl="2"/>
            <a:r>
              <a:rPr lang="nl-NL" sz="2000" dirty="0">
                <a:solidFill>
                  <a:srgbClr val="FFFF00"/>
                </a:solidFill>
              </a:rPr>
              <a:t>Automaat</a:t>
            </a:r>
            <a:br>
              <a:rPr lang="nl-NL" sz="2000" dirty="0">
                <a:solidFill>
                  <a:srgbClr val="FFFF00"/>
                </a:solidFill>
              </a:rPr>
            </a:br>
            <a:endParaRPr lang="nl-NL" sz="2000" dirty="0">
              <a:solidFill>
                <a:srgbClr val="FFFF00"/>
              </a:solidFill>
            </a:endParaRPr>
          </a:p>
          <a:p>
            <a:r>
              <a:rPr lang="nl-NL" sz="2800" u="sng" dirty="0"/>
              <a:t>Groep 2</a:t>
            </a:r>
          </a:p>
          <a:p>
            <a:pPr lvl="1"/>
            <a:r>
              <a:rPr lang="nl-NL" sz="2600" dirty="0">
                <a:solidFill>
                  <a:srgbClr val="FFFF00"/>
                </a:solidFill>
              </a:rPr>
              <a:t>Niet</a:t>
            </a:r>
          </a:p>
        </p:txBody>
      </p:sp>
      <p:pic>
        <p:nvPicPr>
          <p:cNvPr id="4" name="Picture 4" descr="CB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5805488"/>
            <a:ext cx="19050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750838"/>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000" dirty="0"/>
              <a:t>Doen anno 1951: TD</a:t>
            </a:r>
          </a:p>
        </p:txBody>
      </p:sp>
      <p:sp>
        <p:nvSpPr>
          <p:cNvPr id="3" name="Tijdelijke aanduiding voor inhoud 2"/>
          <p:cNvSpPr>
            <a:spLocks noGrp="1"/>
          </p:cNvSpPr>
          <p:nvPr>
            <p:ph idx="1"/>
          </p:nvPr>
        </p:nvSpPr>
        <p:spPr/>
        <p:txBody>
          <a:bodyPr/>
          <a:lstStyle/>
          <a:p>
            <a:r>
              <a:rPr lang="nl-NL" sz="2800" dirty="0"/>
              <a:t>Tijdelijk functiebeperking</a:t>
            </a:r>
          </a:p>
          <a:p>
            <a:pPr lvl="1"/>
            <a:r>
              <a:rPr lang="nl-NL" sz="2000" u="sng" dirty="0">
                <a:solidFill>
                  <a:srgbClr val="FFFF00"/>
                </a:solidFill>
              </a:rPr>
              <a:t>Artikel  5  Wegenverkeerswet</a:t>
            </a:r>
          </a:p>
          <a:p>
            <a:pPr lvl="1"/>
            <a:r>
              <a:rPr lang="nl-NL" sz="1400" b="0" i="0" dirty="0">
                <a:solidFill>
                  <a:srgbClr val="FFFF00"/>
                </a:solidFill>
                <a:effectLst/>
                <a:latin typeface="arial" panose="020B0604020202020204" pitchFamily="34" charset="0"/>
              </a:rPr>
              <a:t>Het is een ieder verboden zich zodanig te gedragen dat gevaar op de weg wordt veroorzaakt of kan worden veroorzaakt of dat het verkeer op de weg wordt gehinderd of kan worden gehinderd</a:t>
            </a:r>
          </a:p>
          <a:p>
            <a:pPr lvl="1"/>
            <a:endParaRPr lang="nl-NL" sz="2000" dirty="0">
              <a:solidFill>
                <a:srgbClr val="FFFF00"/>
              </a:solidFill>
            </a:endParaRPr>
          </a:p>
          <a:p>
            <a:endParaRPr lang="nl-NL" sz="2800" dirty="0">
              <a:solidFill>
                <a:srgbClr val="FFFF00"/>
              </a:solidFill>
            </a:endParaRPr>
          </a:p>
          <a:p>
            <a:r>
              <a:rPr lang="nl-NL" sz="2800" dirty="0">
                <a:solidFill>
                  <a:srgbClr val="FFFF00"/>
                </a:solidFill>
              </a:rPr>
              <a:t>Blijvende functiebeperking</a:t>
            </a:r>
          </a:p>
          <a:p>
            <a:pPr lvl="1"/>
            <a:r>
              <a:rPr lang="nl-NL" sz="2000" dirty="0">
                <a:solidFill>
                  <a:srgbClr val="FFFF00"/>
                </a:solidFill>
              </a:rPr>
              <a:t>Stationair of progressief</a:t>
            </a:r>
          </a:p>
          <a:p>
            <a:pPr lvl="1"/>
            <a:r>
              <a:rPr lang="nl-NL" sz="2000" dirty="0">
                <a:solidFill>
                  <a:srgbClr val="FFFF00"/>
                </a:solidFill>
              </a:rPr>
              <a:t>Compensatie? </a:t>
            </a:r>
          </a:p>
          <a:p>
            <a:pPr lvl="1"/>
            <a:r>
              <a:rPr lang="nl-NL" sz="2000" dirty="0">
                <a:solidFill>
                  <a:srgbClr val="FFFF00"/>
                </a:solidFill>
              </a:rPr>
              <a:t>Technisch onderzoek door DPR</a:t>
            </a:r>
          </a:p>
          <a:p>
            <a:pPr lvl="1"/>
            <a:endParaRPr lang="nl-NL" sz="1800" dirty="0">
              <a:solidFill>
                <a:srgbClr val="FFFF00"/>
              </a:solidFill>
            </a:endParaRPr>
          </a:p>
        </p:txBody>
      </p:sp>
      <p:pic>
        <p:nvPicPr>
          <p:cNvPr id="4" name="Picture 4" descr="CB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5805488"/>
            <a:ext cx="19050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5607351"/>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11432" y="190500"/>
            <a:ext cx="6629400" cy="1143000"/>
          </a:xfrm>
        </p:spPr>
        <p:txBody>
          <a:bodyPr/>
          <a:lstStyle/>
          <a:p>
            <a:r>
              <a:rPr lang="nl-NL" sz="4000" dirty="0"/>
              <a:t>Doen: compensatie</a:t>
            </a:r>
          </a:p>
        </p:txBody>
      </p:sp>
      <p:sp>
        <p:nvSpPr>
          <p:cNvPr id="3" name="Tijdelijke aanduiding voor inhoud 2"/>
          <p:cNvSpPr>
            <a:spLocks noGrp="1"/>
          </p:cNvSpPr>
          <p:nvPr>
            <p:ph idx="1"/>
          </p:nvPr>
        </p:nvSpPr>
        <p:spPr>
          <a:xfrm>
            <a:off x="1828800" y="1196752"/>
            <a:ext cx="6629400" cy="4899248"/>
          </a:xfrm>
        </p:spPr>
        <p:txBody>
          <a:bodyPr/>
          <a:lstStyle/>
          <a:p>
            <a:r>
              <a:rPr lang="nl-NL" sz="2800" dirty="0">
                <a:solidFill>
                  <a:srgbClr val="FFFF00"/>
                </a:solidFill>
              </a:rPr>
              <a:t>Met name groep 1</a:t>
            </a:r>
          </a:p>
          <a:p>
            <a:pPr lvl="1"/>
            <a:endParaRPr lang="nl-NL" sz="1800" dirty="0">
              <a:solidFill>
                <a:srgbClr val="FFFF00"/>
              </a:solidFill>
            </a:endParaRPr>
          </a:p>
          <a:p>
            <a:pPr lvl="1"/>
            <a:r>
              <a:rPr lang="nl-NL" sz="2400" dirty="0">
                <a:solidFill>
                  <a:srgbClr val="FFFF00"/>
                </a:solidFill>
              </a:rPr>
              <a:t>Versterken: </a:t>
            </a:r>
          </a:p>
          <a:p>
            <a:pPr lvl="2"/>
            <a:r>
              <a:rPr lang="nl-NL" sz="2000" dirty="0">
                <a:solidFill>
                  <a:srgbClr val="FFFF00"/>
                </a:solidFill>
              </a:rPr>
              <a:t>stuurbekrachtiging (40.01)</a:t>
            </a:r>
          </a:p>
          <a:p>
            <a:pPr lvl="1"/>
            <a:r>
              <a:rPr lang="nl-NL" sz="2400" dirty="0">
                <a:solidFill>
                  <a:srgbClr val="FFFF00"/>
                </a:solidFill>
              </a:rPr>
              <a:t>Verminderen :</a:t>
            </a:r>
            <a:r>
              <a:rPr lang="nl-NL" sz="1800" dirty="0">
                <a:solidFill>
                  <a:srgbClr val="FFFF00"/>
                </a:solidFill>
              </a:rPr>
              <a:t> </a:t>
            </a:r>
          </a:p>
          <a:p>
            <a:pPr lvl="2"/>
            <a:r>
              <a:rPr lang="nl-NL" sz="2000" dirty="0">
                <a:solidFill>
                  <a:srgbClr val="FFFF00"/>
                </a:solidFill>
              </a:rPr>
              <a:t>automaat (10.02) </a:t>
            </a:r>
          </a:p>
          <a:p>
            <a:pPr lvl="2"/>
            <a:r>
              <a:rPr lang="nl-NL" sz="2000" dirty="0">
                <a:solidFill>
                  <a:srgbClr val="FFFF00"/>
                </a:solidFill>
              </a:rPr>
              <a:t>bedienbaar zonder stuur los te laten (35.02)</a:t>
            </a:r>
          </a:p>
          <a:p>
            <a:pPr lvl="1"/>
            <a:r>
              <a:rPr lang="nl-NL" sz="2400" dirty="0">
                <a:solidFill>
                  <a:srgbClr val="FFFF00"/>
                </a:solidFill>
              </a:rPr>
              <a:t>Verplaatsen</a:t>
            </a:r>
            <a:r>
              <a:rPr lang="nl-NL" sz="1800" dirty="0">
                <a:solidFill>
                  <a:srgbClr val="FFFF00"/>
                </a:solidFill>
              </a:rPr>
              <a:t>: </a:t>
            </a:r>
          </a:p>
          <a:p>
            <a:pPr lvl="2"/>
            <a:r>
              <a:rPr lang="nl-NL" sz="2000" dirty="0">
                <a:solidFill>
                  <a:srgbClr val="FFFF00"/>
                </a:solidFill>
              </a:rPr>
              <a:t>voetstuur  (40.09)</a:t>
            </a:r>
          </a:p>
          <a:p>
            <a:pPr lvl="2"/>
            <a:r>
              <a:rPr lang="nl-NL" sz="2000" dirty="0">
                <a:solidFill>
                  <a:srgbClr val="FFFF00"/>
                </a:solidFill>
              </a:rPr>
              <a:t>paralelpedalen (31.01)</a:t>
            </a:r>
          </a:p>
          <a:p>
            <a:pPr lvl="1"/>
            <a:r>
              <a:rPr lang="nl-NL" sz="2400" dirty="0">
                <a:solidFill>
                  <a:srgbClr val="FFFF00"/>
                </a:solidFill>
              </a:rPr>
              <a:t>Vervangen</a:t>
            </a:r>
          </a:p>
          <a:p>
            <a:pPr lvl="2"/>
            <a:r>
              <a:rPr lang="nl-NL" sz="2000" dirty="0">
                <a:solidFill>
                  <a:srgbClr val="FFFF00"/>
                </a:solidFill>
              </a:rPr>
              <a:t>orthese/ prothese (03.02)</a:t>
            </a:r>
          </a:p>
        </p:txBody>
      </p:sp>
      <p:pic>
        <p:nvPicPr>
          <p:cNvPr id="4" name="Picture 4" descr="CB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5805488"/>
            <a:ext cx="19050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710964"/>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000" dirty="0"/>
              <a:t>Doen: </a:t>
            </a:r>
            <a:r>
              <a:rPr lang="nl-NL" sz="4000" dirty="0" err="1"/>
              <a:t>moegelijkheden</a:t>
            </a:r>
            <a:endParaRPr lang="nl-NL" sz="4000" dirty="0"/>
          </a:p>
        </p:txBody>
      </p:sp>
      <p:sp>
        <p:nvSpPr>
          <p:cNvPr id="3" name="Tijdelijke aanduiding voor inhoud 2"/>
          <p:cNvSpPr>
            <a:spLocks noGrp="1"/>
          </p:cNvSpPr>
          <p:nvPr>
            <p:ph idx="1"/>
          </p:nvPr>
        </p:nvSpPr>
        <p:spPr/>
        <p:txBody>
          <a:bodyPr/>
          <a:lstStyle/>
          <a:p>
            <a:r>
              <a:rPr lang="nl-NL" sz="2800" dirty="0"/>
              <a:t>Grenzen zijn er bijna niet (meer)</a:t>
            </a:r>
            <a:endParaRPr lang="nl-NL" sz="2000" dirty="0">
              <a:solidFill>
                <a:srgbClr val="FFFF00"/>
              </a:solidFill>
            </a:endParaRPr>
          </a:p>
          <a:p>
            <a:endParaRPr lang="nl-NL" sz="2800" dirty="0">
              <a:solidFill>
                <a:srgbClr val="FFFF00"/>
              </a:solidFill>
            </a:endParaRPr>
          </a:p>
          <a:p>
            <a:endParaRPr lang="nl-NL" sz="2800" dirty="0">
              <a:solidFill>
                <a:srgbClr val="FFFF00"/>
              </a:solidFill>
            </a:endParaRPr>
          </a:p>
          <a:p>
            <a:endParaRPr lang="nl-NL" sz="2800" dirty="0">
              <a:solidFill>
                <a:srgbClr val="FFFF00"/>
              </a:solidFill>
            </a:endParaRPr>
          </a:p>
          <a:p>
            <a:endParaRPr lang="nl-NL" sz="2800" dirty="0">
              <a:solidFill>
                <a:srgbClr val="FFFF00"/>
              </a:solidFill>
            </a:endParaRPr>
          </a:p>
          <a:p>
            <a:r>
              <a:rPr lang="nl-NL" sz="2800" dirty="0">
                <a:solidFill>
                  <a:srgbClr val="FFFF00"/>
                </a:solidFill>
              </a:rPr>
              <a:t>Camera’s</a:t>
            </a:r>
          </a:p>
          <a:p>
            <a:r>
              <a:rPr lang="nl-NL" sz="2800" dirty="0">
                <a:solidFill>
                  <a:srgbClr val="FFFF00"/>
                </a:solidFill>
              </a:rPr>
              <a:t>VDS</a:t>
            </a:r>
          </a:p>
          <a:p>
            <a:endParaRPr lang="nl-NL" sz="2800" dirty="0">
              <a:solidFill>
                <a:srgbClr val="FFFF00"/>
              </a:solidFill>
            </a:endParaRPr>
          </a:p>
        </p:txBody>
      </p:sp>
      <p:pic>
        <p:nvPicPr>
          <p:cNvPr id="4" name="Picture 4" descr="CB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5805488"/>
            <a:ext cx="19050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Image result for joystick auto">
            <a:extLst>
              <a:ext uri="{FF2B5EF4-FFF2-40B4-BE49-F238E27FC236}">
                <a16:creationId xmlns:a16="http://schemas.microsoft.com/office/drawing/2014/main" id="{9FA54D58-1A96-DE4B-7BB3-B3263A234D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36414" y="2342439"/>
            <a:ext cx="4144496" cy="25908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533023"/>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000" dirty="0"/>
              <a:t>Doen: keuzes</a:t>
            </a:r>
          </a:p>
        </p:txBody>
      </p:sp>
      <p:sp>
        <p:nvSpPr>
          <p:cNvPr id="3" name="Tijdelijke aanduiding voor inhoud 2"/>
          <p:cNvSpPr>
            <a:spLocks noGrp="1"/>
          </p:cNvSpPr>
          <p:nvPr>
            <p:ph idx="1"/>
          </p:nvPr>
        </p:nvSpPr>
        <p:spPr/>
        <p:txBody>
          <a:bodyPr/>
          <a:lstStyle/>
          <a:p>
            <a:r>
              <a:rPr lang="nl-NL" sz="2800" dirty="0"/>
              <a:t>Voorbeeld prothese li onderbeen</a:t>
            </a:r>
            <a:endParaRPr lang="nl-NL" sz="2000" dirty="0">
              <a:solidFill>
                <a:srgbClr val="FFFF00"/>
              </a:solidFill>
            </a:endParaRPr>
          </a:p>
          <a:p>
            <a:endParaRPr lang="nl-NL" sz="2800" dirty="0">
              <a:solidFill>
                <a:srgbClr val="FFFF00"/>
              </a:solidFill>
            </a:endParaRPr>
          </a:p>
          <a:p>
            <a:pPr lvl="1"/>
            <a:r>
              <a:rPr lang="nl-NL" dirty="0">
                <a:solidFill>
                  <a:srgbClr val="FFFF00"/>
                </a:solidFill>
              </a:rPr>
              <a:t>Geen koppelingspedaal (15.03)</a:t>
            </a:r>
          </a:p>
          <a:p>
            <a:pPr lvl="1"/>
            <a:endParaRPr lang="nl-NL" dirty="0">
              <a:solidFill>
                <a:srgbClr val="FFFF00"/>
              </a:solidFill>
            </a:endParaRPr>
          </a:p>
          <a:p>
            <a:pPr lvl="1"/>
            <a:r>
              <a:rPr lang="nl-NL" dirty="0">
                <a:solidFill>
                  <a:srgbClr val="FFFF00"/>
                </a:solidFill>
              </a:rPr>
              <a:t>Met prothese  (03.02a)</a:t>
            </a:r>
          </a:p>
        </p:txBody>
      </p:sp>
      <p:pic>
        <p:nvPicPr>
          <p:cNvPr id="4" name="Picture 4" descr="CB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5805488"/>
            <a:ext cx="19050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a:extLst>
              <a:ext uri="{FF2B5EF4-FFF2-40B4-BE49-F238E27FC236}">
                <a16:creationId xmlns:a16="http://schemas.microsoft.com/office/drawing/2014/main" id="{4E2A0162-10CD-413B-CA86-17A87EF09237}"/>
              </a:ext>
            </a:extLst>
          </p:cNvPr>
          <p:cNvPicPr>
            <a:picLocks noChangeAspect="1"/>
          </p:cNvPicPr>
          <p:nvPr/>
        </p:nvPicPr>
        <p:blipFill>
          <a:blip r:embed="rId3"/>
          <a:stretch>
            <a:fillRect/>
          </a:stretch>
        </p:blipFill>
        <p:spPr>
          <a:xfrm>
            <a:off x="146051" y="4247160"/>
            <a:ext cx="2193702" cy="2193702"/>
          </a:xfrm>
          <a:prstGeom prst="rect">
            <a:avLst/>
          </a:prstGeom>
        </p:spPr>
      </p:pic>
    </p:spTree>
    <p:extLst>
      <p:ext uri="{BB962C8B-B14F-4D97-AF65-F5344CB8AC3E}">
        <p14:creationId xmlns:p14="http://schemas.microsoft.com/office/powerpoint/2010/main" val="3192959701"/>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D411BF-E058-4222-987D-0D19211DD300}"/>
              </a:ext>
            </a:extLst>
          </p:cNvPr>
          <p:cNvSpPr>
            <a:spLocks noGrp="1"/>
          </p:cNvSpPr>
          <p:nvPr>
            <p:ph type="title"/>
          </p:nvPr>
        </p:nvSpPr>
        <p:spPr/>
        <p:txBody>
          <a:bodyPr/>
          <a:lstStyle/>
          <a:p>
            <a:r>
              <a:rPr lang="nl-NL" dirty="0"/>
              <a:t>Beperkt beroepsmatig</a:t>
            </a:r>
          </a:p>
        </p:txBody>
      </p:sp>
      <p:sp>
        <p:nvSpPr>
          <p:cNvPr id="3" name="Tijdelijke aanduiding voor inhoud 2">
            <a:extLst>
              <a:ext uri="{FF2B5EF4-FFF2-40B4-BE49-F238E27FC236}">
                <a16:creationId xmlns:a16="http://schemas.microsoft.com/office/drawing/2014/main" id="{53013028-7CDB-4FA5-9540-F0BA25A8455C}"/>
              </a:ext>
            </a:extLst>
          </p:cNvPr>
          <p:cNvSpPr>
            <a:spLocks noGrp="1"/>
          </p:cNvSpPr>
          <p:nvPr>
            <p:ph idx="1"/>
          </p:nvPr>
        </p:nvSpPr>
        <p:spPr/>
        <p:txBody>
          <a:bodyPr/>
          <a:lstStyle/>
          <a:p>
            <a:r>
              <a:rPr lang="nl-NL" sz="2000" dirty="0"/>
              <a:t>§1.3. In de nationale wetgeving kunnen bepalingen worden opgenomen om de voor de bestuurders van groep 2 bestemde bepalingen …toe te passen op de bestuurders van voertuigen van categorie B die hun rijbewijs voor de uitoefening van hun beroep gebruiken (taxi's, ziekenauto's, enz.).</a:t>
            </a:r>
            <a:br>
              <a:rPr lang="nl-NL" sz="2000" dirty="0"/>
            </a:br>
            <a:r>
              <a:rPr lang="nl-NL" sz="2000" b="1" dirty="0"/>
              <a:t>RICHTLIJN 2006/126/EG</a:t>
            </a:r>
            <a:endParaRPr lang="nl-NL" sz="2000" dirty="0"/>
          </a:p>
          <a:p>
            <a:endParaRPr lang="nl-NL" sz="1800" dirty="0"/>
          </a:p>
          <a:p>
            <a:r>
              <a:rPr lang="nl-NL" sz="3200" dirty="0"/>
              <a:t>Code 100, 101, 105</a:t>
            </a:r>
          </a:p>
          <a:p>
            <a:r>
              <a:rPr lang="nl-NL" sz="3200" dirty="0"/>
              <a:t>Beperken risico’s/ belasting</a:t>
            </a:r>
          </a:p>
        </p:txBody>
      </p:sp>
      <p:pic>
        <p:nvPicPr>
          <p:cNvPr id="4" name="Picture 4" descr="CBR-logo">
            <a:extLst>
              <a:ext uri="{FF2B5EF4-FFF2-40B4-BE49-F238E27FC236}">
                <a16:creationId xmlns:a16="http://schemas.microsoft.com/office/drawing/2014/main" id="{B3AC69F7-3261-4A53-B19E-F773ECA6DD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5805488"/>
            <a:ext cx="19050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2171119"/>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0B0E0500-E3CD-42BE-8375-1722B9CA59D5}"/>
              </a:ext>
            </a:extLst>
          </p:cNvPr>
          <p:cNvSpPr>
            <a:spLocks noGrp="1" noChangeArrowheads="1"/>
          </p:cNvSpPr>
          <p:nvPr>
            <p:ph type="title" idx="4294967295"/>
          </p:nvPr>
        </p:nvSpPr>
        <p:spPr/>
        <p:txBody>
          <a:bodyPr lIns="91440" tIns="45720" rIns="91440" bIns="45720" anchor="ctr"/>
          <a:lstStyle/>
          <a:p>
            <a:r>
              <a:rPr lang="nl-NL" altLang="nl-NL"/>
              <a:t>Goedgekeurd?</a:t>
            </a:r>
          </a:p>
        </p:txBody>
      </p:sp>
      <p:sp>
        <p:nvSpPr>
          <p:cNvPr id="64515" name="Rectangle 3">
            <a:extLst>
              <a:ext uri="{FF2B5EF4-FFF2-40B4-BE49-F238E27FC236}">
                <a16:creationId xmlns:a16="http://schemas.microsoft.com/office/drawing/2014/main" id="{103395F1-AF78-4991-9A49-17BEF87CB7F3}"/>
              </a:ext>
            </a:extLst>
          </p:cNvPr>
          <p:cNvSpPr>
            <a:spLocks noGrp="1" noChangeArrowheads="1"/>
          </p:cNvSpPr>
          <p:nvPr>
            <p:ph type="body" idx="4294967295"/>
          </p:nvPr>
        </p:nvSpPr>
        <p:spPr>
          <a:noFill/>
        </p:spPr>
        <p:txBody>
          <a:bodyPr lIns="91440" tIns="45720" rIns="91440" bIns="45720"/>
          <a:lstStyle/>
          <a:p>
            <a:endParaRPr lang="nl-NL" altLang="nl-NL" dirty="0"/>
          </a:p>
          <a:p>
            <a:r>
              <a:rPr lang="nl-NL" altLang="nl-NL" dirty="0"/>
              <a:t>CBR: bezit</a:t>
            </a:r>
          </a:p>
          <a:p>
            <a:pPr>
              <a:buFont typeface="Monotype Sorts" pitchFamily="2" charset="2"/>
              <a:buNone/>
            </a:pPr>
            <a:endParaRPr lang="nl-NL" altLang="nl-NL" dirty="0"/>
          </a:p>
          <a:p>
            <a:r>
              <a:rPr lang="nl-NL" altLang="nl-NL" dirty="0"/>
              <a:t>Bedrijfsarts: gebruik</a:t>
            </a:r>
          </a:p>
        </p:txBody>
      </p:sp>
      <p:sp>
        <p:nvSpPr>
          <p:cNvPr id="64516" name="Oval 11">
            <a:extLst>
              <a:ext uri="{FF2B5EF4-FFF2-40B4-BE49-F238E27FC236}">
                <a16:creationId xmlns:a16="http://schemas.microsoft.com/office/drawing/2014/main" id="{8C8495BC-A333-4A9D-8079-A3DF37774B8F}"/>
              </a:ext>
            </a:extLst>
          </p:cNvPr>
          <p:cNvSpPr>
            <a:spLocks noChangeArrowheads="1"/>
          </p:cNvSpPr>
          <p:nvPr/>
        </p:nvSpPr>
        <p:spPr bwMode="auto">
          <a:xfrm>
            <a:off x="5561712" y="1075221"/>
            <a:ext cx="2520950" cy="2160587"/>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nl-NL" i="0"/>
          </a:p>
        </p:txBody>
      </p:sp>
      <p:sp>
        <p:nvSpPr>
          <p:cNvPr id="64517" name="Oval 13">
            <a:extLst>
              <a:ext uri="{FF2B5EF4-FFF2-40B4-BE49-F238E27FC236}">
                <a16:creationId xmlns:a16="http://schemas.microsoft.com/office/drawing/2014/main" id="{6C9CF171-A4B1-43CF-9C53-1D608C36960D}"/>
              </a:ext>
            </a:extLst>
          </p:cNvPr>
          <p:cNvSpPr>
            <a:spLocks noChangeArrowheads="1"/>
          </p:cNvSpPr>
          <p:nvPr/>
        </p:nvSpPr>
        <p:spPr bwMode="auto">
          <a:xfrm>
            <a:off x="6948488" y="1401763"/>
            <a:ext cx="2124075" cy="2305050"/>
          </a:xfrm>
          <a:prstGeom prst="ellipse">
            <a:avLst/>
          </a:prstGeom>
          <a:solidFill>
            <a:schemeClr val="accent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nl-NL" altLang="nl-NL" i="0"/>
          </a:p>
        </p:txBody>
      </p:sp>
      <p:pic>
        <p:nvPicPr>
          <p:cNvPr id="64518" name="Picture 14" descr="rijbewijs">
            <a:extLst>
              <a:ext uri="{FF2B5EF4-FFF2-40B4-BE49-F238E27FC236}">
                <a16:creationId xmlns:a16="http://schemas.microsoft.com/office/drawing/2014/main" id="{83799C47-0815-4EB8-97C7-D13EF4F578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656" y="4778375"/>
            <a:ext cx="2808287"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9" name="Picture 7">
            <a:extLst>
              <a:ext uri="{FF2B5EF4-FFF2-40B4-BE49-F238E27FC236}">
                <a16:creationId xmlns:a16="http://schemas.microsoft.com/office/drawing/2014/main" id="{FF2F3A23-6BCC-4196-B774-7572F616D3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5661025"/>
            <a:ext cx="1905000" cy="962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nl-NL" altLang="nl-NL"/>
              <a:t>Wetgeving</a:t>
            </a:r>
          </a:p>
        </p:txBody>
      </p:sp>
      <p:sp>
        <p:nvSpPr>
          <p:cNvPr id="18434" name="Rectangle 3"/>
          <p:cNvSpPr>
            <a:spLocks noGrp="1" noChangeArrowheads="1"/>
          </p:cNvSpPr>
          <p:nvPr>
            <p:ph type="body" idx="1"/>
          </p:nvPr>
        </p:nvSpPr>
        <p:spPr>
          <a:xfrm>
            <a:off x="1828800" y="2005013"/>
            <a:ext cx="6629400" cy="4376737"/>
          </a:xfrm>
        </p:spPr>
        <p:txBody>
          <a:bodyPr/>
          <a:lstStyle/>
          <a:p>
            <a:pPr>
              <a:buFontTx/>
              <a:buNone/>
            </a:pPr>
            <a:r>
              <a:rPr lang="nl-NL" altLang="nl-NL" dirty="0"/>
              <a:t>“</a:t>
            </a:r>
            <a:r>
              <a:rPr lang="nl-NL" altLang="nl-NL" sz="3200" dirty="0"/>
              <a:t>Een rijbewijs wordt slechts afgegeven aan degene die beschikt over een voldoende mate van </a:t>
            </a:r>
            <a:r>
              <a:rPr lang="nl-NL" altLang="nl-NL" sz="3200" i="1" dirty="0"/>
              <a:t>rijvaardigheid </a:t>
            </a:r>
            <a:r>
              <a:rPr lang="nl-NL" altLang="nl-NL" sz="3200" dirty="0"/>
              <a:t>en </a:t>
            </a:r>
            <a:r>
              <a:rPr lang="nl-NL" altLang="nl-NL" sz="3200" i="1" dirty="0">
                <a:solidFill>
                  <a:srgbClr val="FFFF00"/>
                </a:solidFill>
              </a:rPr>
              <a:t>geschiktheid</a:t>
            </a:r>
            <a:r>
              <a:rPr lang="nl-NL" altLang="nl-NL" dirty="0"/>
              <a:t>.” </a:t>
            </a:r>
          </a:p>
          <a:p>
            <a:pPr>
              <a:buFontTx/>
              <a:buNone/>
            </a:pPr>
            <a:endParaRPr lang="nl-NL" altLang="nl-NL" sz="2000" dirty="0"/>
          </a:p>
          <a:p>
            <a:pPr>
              <a:buFontTx/>
              <a:buNone/>
            </a:pPr>
            <a:r>
              <a:rPr lang="nl-NL" altLang="nl-NL" sz="2000" dirty="0"/>
              <a:t>(art 111 Wegenverkeerswet) </a:t>
            </a:r>
          </a:p>
          <a:p>
            <a:pPr>
              <a:buFontTx/>
              <a:buNone/>
            </a:pPr>
            <a:endParaRPr lang="nl-NL" altLang="nl-NL" sz="2000" dirty="0"/>
          </a:p>
          <a:p>
            <a:pPr>
              <a:buFontTx/>
              <a:buNone/>
            </a:pPr>
            <a:r>
              <a:rPr lang="nl-NL" altLang="nl-NL" sz="2000" dirty="0"/>
              <a:t>RR: CBR bepaalt dat</a:t>
            </a:r>
          </a:p>
        </p:txBody>
      </p:sp>
      <p:pic>
        <p:nvPicPr>
          <p:cNvPr id="18435" name="Picture 4" descr="CBR-logo"/>
          <p:cNvPicPr>
            <a:picLocks noChangeAspect="1" noChangeArrowheads="1"/>
          </p:cNvPicPr>
          <p:nvPr/>
        </p:nvPicPr>
        <p:blipFill>
          <a:blip r:embed="rId2"/>
          <a:srcRect/>
          <a:stretch>
            <a:fillRect/>
          </a:stretch>
        </p:blipFill>
        <p:spPr bwMode="auto">
          <a:xfrm>
            <a:off x="7092950" y="5734050"/>
            <a:ext cx="1905000" cy="962025"/>
          </a:xfrm>
          <a:prstGeom prst="rect">
            <a:avLst/>
          </a:prstGeom>
          <a:noFill/>
          <a:ln w="9525">
            <a:noFill/>
            <a:miter lim="800000"/>
            <a:headEnd/>
            <a:tailEnd/>
          </a:ln>
        </p:spPr>
      </p:pic>
      <p:pic>
        <p:nvPicPr>
          <p:cNvPr id="18436" name="Afbeelding 1"/>
          <p:cNvPicPr>
            <a:picLocks noChangeAspect="1"/>
          </p:cNvPicPr>
          <p:nvPr/>
        </p:nvPicPr>
        <p:blipFill>
          <a:blip r:embed="rId3"/>
          <a:srcRect/>
          <a:stretch>
            <a:fillRect/>
          </a:stretch>
        </p:blipFill>
        <p:spPr bwMode="auto">
          <a:xfrm>
            <a:off x="6537325" y="115888"/>
            <a:ext cx="2444750" cy="1700212"/>
          </a:xfrm>
          <a:prstGeom prst="rect">
            <a:avLst/>
          </a:prstGeom>
          <a:noFill/>
          <a:ln w="9525">
            <a:noFill/>
            <a:miter lim="800000"/>
            <a:headEnd/>
            <a:tailEnd/>
          </a:ln>
        </p:spPr>
      </p:pic>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1828800" y="304800"/>
            <a:ext cx="6629400" cy="4203700"/>
          </a:xfrm>
        </p:spPr>
        <p:txBody>
          <a:bodyPr/>
          <a:lstStyle/>
          <a:p>
            <a:r>
              <a:rPr lang="nl-NL" altLang="nl-NL" dirty="0"/>
              <a:t>Einde!</a:t>
            </a:r>
            <a:br>
              <a:rPr lang="nl-NL" altLang="nl-NL" dirty="0"/>
            </a:br>
            <a:br>
              <a:rPr lang="nl-NL" altLang="nl-NL" dirty="0"/>
            </a:br>
            <a:r>
              <a:rPr lang="nl-NL" altLang="nl-NL" sz="2400" dirty="0">
                <a:solidFill>
                  <a:srgbClr val="FFFF00"/>
                </a:solidFill>
              </a:rPr>
              <a:t>Merci!</a:t>
            </a:r>
            <a:br>
              <a:rPr lang="nl-NL" altLang="nl-NL" sz="2400" dirty="0">
                <a:solidFill>
                  <a:srgbClr val="FFFF00"/>
                </a:solidFill>
              </a:rPr>
            </a:br>
            <a:br>
              <a:rPr lang="nl-NL" altLang="nl-NL" sz="2400" dirty="0">
                <a:solidFill>
                  <a:srgbClr val="FFFF00"/>
                </a:solidFill>
              </a:rPr>
            </a:br>
            <a:r>
              <a:rPr lang="nl-NL" altLang="nl-NL" sz="2400" dirty="0">
                <a:solidFill>
                  <a:srgbClr val="FFFF00"/>
                </a:solidFill>
              </a:rPr>
              <a:t>Vragen?</a:t>
            </a:r>
            <a:br>
              <a:rPr lang="nl-NL" altLang="nl-NL" dirty="0"/>
            </a:br>
            <a:endParaRPr lang="nl-NL" altLang="nl-NL" dirty="0"/>
          </a:p>
        </p:txBody>
      </p:sp>
      <p:pic>
        <p:nvPicPr>
          <p:cNvPr id="38914" name="Picture 4" descr="CBR-logo"/>
          <p:cNvPicPr>
            <a:picLocks noGrp="1" noChangeAspect="1" noChangeArrowheads="1"/>
          </p:cNvPicPr>
          <p:nvPr>
            <p:ph type="body" idx="1"/>
          </p:nvPr>
        </p:nvPicPr>
        <p:blipFill>
          <a:blip r:embed="rId2"/>
          <a:srcRect/>
          <a:stretch>
            <a:fillRect/>
          </a:stretch>
        </p:blipFill>
        <p:spPr>
          <a:xfrm>
            <a:off x="7019925" y="5516563"/>
            <a:ext cx="1905000" cy="962025"/>
          </a:xfrm>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nl-NL" altLang="nl-NL"/>
              <a:t>Verkeerveiligheid</a:t>
            </a:r>
          </a:p>
        </p:txBody>
      </p:sp>
      <p:sp>
        <p:nvSpPr>
          <p:cNvPr id="19458" name="Rectangle 3"/>
          <p:cNvSpPr>
            <a:spLocks noGrp="1" noChangeArrowheads="1"/>
          </p:cNvSpPr>
          <p:nvPr>
            <p:ph type="body" idx="1"/>
          </p:nvPr>
        </p:nvSpPr>
        <p:spPr>
          <a:xfrm>
            <a:off x="1652425" y="1593874"/>
            <a:ext cx="6514704" cy="4675187"/>
          </a:xfrm>
        </p:spPr>
        <p:txBody>
          <a:bodyPr/>
          <a:lstStyle/>
          <a:p>
            <a:r>
              <a:rPr lang="nl-NL" altLang="nl-NL" dirty="0"/>
              <a:t>Rijgeschiktheid</a:t>
            </a:r>
          </a:p>
          <a:p>
            <a:endParaRPr lang="nl-NL" altLang="nl-NL" dirty="0"/>
          </a:p>
          <a:p>
            <a:r>
              <a:rPr lang="nl-NL" altLang="nl-NL" dirty="0"/>
              <a:t>Rijvaardigheid</a:t>
            </a:r>
          </a:p>
          <a:p>
            <a:endParaRPr lang="nl-NL" altLang="nl-NL" dirty="0"/>
          </a:p>
          <a:p>
            <a:r>
              <a:rPr lang="nl-NL" altLang="nl-NL" dirty="0"/>
              <a:t>Rijwaardigheid</a:t>
            </a:r>
          </a:p>
          <a:p>
            <a:pPr>
              <a:buFontTx/>
              <a:buNone/>
            </a:pPr>
            <a:r>
              <a:rPr lang="nl-NL" altLang="nl-NL" sz="2000" dirty="0"/>
              <a:t>	veilig is meer dan vaardig en geschikt</a:t>
            </a:r>
          </a:p>
          <a:p>
            <a:pPr>
              <a:buFontTx/>
              <a:buNone/>
            </a:pPr>
            <a:endParaRPr lang="nl-NL" altLang="nl-NL" sz="2000" b="1" dirty="0">
              <a:solidFill>
                <a:srgbClr val="3399FF"/>
              </a:solidFill>
            </a:endParaRPr>
          </a:p>
        </p:txBody>
      </p:sp>
      <p:pic>
        <p:nvPicPr>
          <p:cNvPr id="19459" name="Picture 4" descr="CBR-logo"/>
          <p:cNvPicPr>
            <a:picLocks noChangeAspect="1" noChangeArrowheads="1"/>
          </p:cNvPicPr>
          <p:nvPr/>
        </p:nvPicPr>
        <p:blipFill>
          <a:blip r:embed="rId2"/>
          <a:srcRect/>
          <a:stretch>
            <a:fillRect/>
          </a:stretch>
        </p:blipFill>
        <p:spPr bwMode="auto">
          <a:xfrm>
            <a:off x="7272653" y="5873130"/>
            <a:ext cx="1905000" cy="962025"/>
          </a:xfrm>
          <a:prstGeom prst="rect">
            <a:avLst/>
          </a:prstGeom>
          <a:noFill/>
          <a:ln w="9525">
            <a:noFill/>
            <a:miter lim="800000"/>
            <a:headEnd/>
            <a:tailEnd/>
          </a:ln>
        </p:spPr>
      </p:pic>
      <p:pic>
        <p:nvPicPr>
          <p:cNvPr id="19460" name="Picture 5"/>
          <p:cNvPicPr>
            <a:picLocks noChangeAspect="1" noChangeArrowheads="1"/>
          </p:cNvPicPr>
          <p:nvPr/>
        </p:nvPicPr>
        <p:blipFill>
          <a:blip r:embed="rId3"/>
          <a:srcRect/>
          <a:stretch>
            <a:fillRect/>
          </a:stretch>
        </p:blipFill>
        <p:spPr bwMode="auto">
          <a:xfrm>
            <a:off x="3276600" y="2133600"/>
            <a:ext cx="476250" cy="561975"/>
          </a:xfrm>
          <a:prstGeom prst="rect">
            <a:avLst/>
          </a:prstGeom>
          <a:noFill/>
          <a:ln w="9525">
            <a:noFill/>
            <a:miter lim="800000"/>
            <a:headEnd/>
            <a:tailEnd/>
          </a:ln>
        </p:spPr>
      </p:pic>
      <p:pic>
        <p:nvPicPr>
          <p:cNvPr id="19462" name="Afbeelding 1"/>
          <p:cNvPicPr>
            <a:picLocks noChangeAspect="1"/>
          </p:cNvPicPr>
          <p:nvPr/>
        </p:nvPicPr>
        <p:blipFill>
          <a:blip r:embed="rId4"/>
          <a:srcRect/>
          <a:stretch>
            <a:fillRect/>
          </a:stretch>
        </p:blipFill>
        <p:spPr bwMode="auto">
          <a:xfrm>
            <a:off x="7200504" y="1388406"/>
            <a:ext cx="1225584" cy="1226866"/>
          </a:xfrm>
          <a:prstGeom prst="rect">
            <a:avLst/>
          </a:prstGeom>
          <a:noFill/>
          <a:ln w="9525">
            <a:noFill/>
            <a:miter lim="800000"/>
            <a:headEnd/>
            <a:tailEnd/>
          </a:ln>
        </p:spPr>
      </p:pic>
      <p:pic>
        <p:nvPicPr>
          <p:cNvPr id="19464" name="Picture 5"/>
          <p:cNvPicPr>
            <a:picLocks noChangeAspect="1" noChangeArrowheads="1"/>
          </p:cNvPicPr>
          <p:nvPr/>
        </p:nvPicPr>
        <p:blipFill>
          <a:blip r:embed="rId3"/>
          <a:srcRect/>
          <a:stretch>
            <a:fillRect/>
          </a:stretch>
        </p:blipFill>
        <p:spPr bwMode="auto">
          <a:xfrm>
            <a:off x="3851275" y="3500438"/>
            <a:ext cx="476250" cy="561975"/>
          </a:xfrm>
          <a:prstGeom prst="rect">
            <a:avLst/>
          </a:prstGeom>
          <a:noFill/>
          <a:ln w="9525">
            <a:noFill/>
            <a:miter lim="800000"/>
            <a:headEnd/>
            <a:tailEnd/>
          </a:ln>
        </p:spPr>
      </p:pic>
      <p:pic>
        <p:nvPicPr>
          <p:cNvPr id="2" name="Afbeelding 1"/>
          <p:cNvPicPr>
            <a:picLocks noChangeAspect="1"/>
          </p:cNvPicPr>
          <p:nvPr/>
        </p:nvPicPr>
        <p:blipFill>
          <a:blip r:embed="rId5"/>
          <a:stretch>
            <a:fillRect/>
          </a:stretch>
        </p:blipFill>
        <p:spPr>
          <a:xfrm>
            <a:off x="176253" y="2276872"/>
            <a:ext cx="1652547" cy="973249"/>
          </a:xfrm>
          <a:prstGeom prst="rect">
            <a:avLst/>
          </a:prstGeom>
        </p:spPr>
      </p:pic>
      <p:pic>
        <p:nvPicPr>
          <p:cNvPr id="3" name="Afbeelding 2"/>
          <p:cNvPicPr>
            <a:picLocks noChangeAspect="1"/>
          </p:cNvPicPr>
          <p:nvPr/>
        </p:nvPicPr>
        <p:blipFill>
          <a:blip r:embed="rId6"/>
          <a:stretch>
            <a:fillRect/>
          </a:stretch>
        </p:blipFill>
        <p:spPr>
          <a:xfrm>
            <a:off x="6588224" y="3037697"/>
            <a:ext cx="859532" cy="1519237"/>
          </a:xfrm>
          <a:prstGeom prst="rect">
            <a:avLst/>
          </a:prstGeom>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5616" y="304800"/>
            <a:ext cx="7342584" cy="1143000"/>
          </a:xfrm>
        </p:spPr>
        <p:txBody>
          <a:bodyPr/>
          <a:lstStyle/>
          <a:p>
            <a:r>
              <a:rPr lang="nl-NL" dirty="0"/>
              <a:t>Indeling rijbewijzen</a:t>
            </a:r>
          </a:p>
        </p:txBody>
      </p:sp>
      <p:sp>
        <p:nvSpPr>
          <p:cNvPr id="3" name="Tijdelijke aanduiding voor inhoud 2"/>
          <p:cNvSpPr>
            <a:spLocks noGrp="1"/>
          </p:cNvSpPr>
          <p:nvPr>
            <p:ph idx="1"/>
          </p:nvPr>
        </p:nvSpPr>
        <p:spPr>
          <a:xfrm>
            <a:off x="323528" y="1447800"/>
            <a:ext cx="8134672" cy="4648200"/>
          </a:xfrm>
        </p:spPr>
        <p:txBody>
          <a:bodyPr/>
          <a:lstStyle/>
          <a:p>
            <a:pPr eaLnBrk="1" hangingPunct="1">
              <a:lnSpc>
                <a:spcPct val="90000"/>
              </a:lnSpc>
              <a:defRPr/>
            </a:pPr>
            <a:r>
              <a:rPr lang="nl-NL" altLang="nl-NL" sz="2800" dirty="0"/>
              <a:t>Groep 1: A,B,BE,T</a:t>
            </a:r>
          </a:p>
          <a:p>
            <a:pPr lvl="1" eaLnBrk="1" hangingPunct="1">
              <a:lnSpc>
                <a:spcPct val="90000"/>
              </a:lnSpc>
              <a:defRPr/>
            </a:pPr>
            <a:r>
              <a:rPr lang="nl-NL" altLang="nl-NL" dirty="0">
                <a:solidFill>
                  <a:srgbClr val="FFFF66"/>
                </a:solidFill>
              </a:rPr>
              <a:t>Auto, motorfiets en trekker</a:t>
            </a:r>
          </a:p>
          <a:p>
            <a:pPr lvl="1" eaLnBrk="1" hangingPunct="1">
              <a:lnSpc>
                <a:spcPct val="90000"/>
              </a:lnSpc>
              <a:defRPr/>
            </a:pPr>
            <a:r>
              <a:rPr lang="nl-NL" altLang="nl-NL" dirty="0">
                <a:solidFill>
                  <a:srgbClr val="FFFF66"/>
                </a:solidFill>
              </a:rPr>
              <a:t>Soepele normen: mobiliteit</a:t>
            </a:r>
          </a:p>
          <a:p>
            <a:pPr lvl="1" eaLnBrk="1" hangingPunct="1">
              <a:lnSpc>
                <a:spcPct val="90000"/>
              </a:lnSpc>
              <a:defRPr/>
            </a:pPr>
            <a:endParaRPr lang="nl-NL" altLang="nl-NL" dirty="0"/>
          </a:p>
          <a:p>
            <a:pPr eaLnBrk="1" hangingPunct="1">
              <a:lnSpc>
                <a:spcPct val="90000"/>
              </a:lnSpc>
              <a:defRPr/>
            </a:pPr>
            <a:r>
              <a:rPr lang="nl-NL" altLang="nl-NL" sz="2800" dirty="0"/>
              <a:t>Groep 2: C,CE,D,DE</a:t>
            </a:r>
          </a:p>
          <a:p>
            <a:pPr lvl="1" eaLnBrk="1" hangingPunct="1">
              <a:lnSpc>
                <a:spcPct val="90000"/>
              </a:lnSpc>
              <a:defRPr/>
            </a:pPr>
            <a:r>
              <a:rPr lang="nl-NL" altLang="nl-NL" dirty="0">
                <a:solidFill>
                  <a:srgbClr val="FFFF66"/>
                </a:solidFill>
              </a:rPr>
              <a:t>Vrachtwagen en bus</a:t>
            </a:r>
          </a:p>
          <a:p>
            <a:pPr lvl="1" eaLnBrk="1" hangingPunct="1">
              <a:lnSpc>
                <a:spcPct val="90000"/>
              </a:lnSpc>
              <a:defRPr/>
            </a:pPr>
            <a:r>
              <a:rPr lang="nl-NL" altLang="nl-NL" dirty="0">
                <a:solidFill>
                  <a:srgbClr val="FFFF66"/>
                </a:solidFill>
              </a:rPr>
              <a:t>Strengere normen: verantwoordelijkheid</a:t>
            </a:r>
          </a:p>
          <a:p>
            <a:pPr lvl="1" eaLnBrk="1" hangingPunct="1">
              <a:lnSpc>
                <a:spcPct val="90000"/>
              </a:lnSpc>
              <a:defRPr/>
            </a:pPr>
            <a:endParaRPr lang="nl-NL" altLang="nl-NL" dirty="0">
              <a:solidFill>
                <a:srgbClr val="FFFF66"/>
              </a:solidFill>
            </a:endParaRPr>
          </a:p>
          <a:p>
            <a:pPr eaLnBrk="1" hangingPunct="1">
              <a:lnSpc>
                <a:spcPct val="90000"/>
              </a:lnSpc>
              <a:defRPr/>
            </a:pPr>
            <a:r>
              <a:rPr lang="nl-NL" altLang="nl-NL" sz="2800" dirty="0"/>
              <a:t>Geen medische eisen: AM (groep 0)</a:t>
            </a:r>
          </a:p>
          <a:p>
            <a:endParaRPr lang="nl-NL" sz="2800" dirty="0"/>
          </a:p>
        </p:txBody>
      </p:sp>
      <p:pic>
        <p:nvPicPr>
          <p:cNvPr id="4" name="Picture 5" descr="CBR-logo"/>
          <p:cNvPicPr>
            <a:picLocks noChangeAspect="1" noChangeArrowheads="1"/>
          </p:cNvPicPr>
          <p:nvPr/>
        </p:nvPicPr>
        <p:blipFill>
          <a:blip r:embed="rId2"/>
          <a:srcRect/>
          <a:stretch>
            <a:fillRect/>
          </a:stretch>
        </p:blipFill>
        <p:spPr bwMode="auto">
          <a:xfrm>
            <a:off x="6948488" y="5661025"/>
            <a:ext cx="1905000" cy="962025"/>
          </a:xfrm>
          <a:prstGeom prst="rect">
            <a:avLst/>
          </a:prstGeom>
          <a:noFill/>
          <a:ln w="9525">
            <a:noFill/>
            <a:miter lim="800000"/>
            <a:headEnd/>
            <a:tailEnd/>
          </a:ln>
        </p:spPr>
      </p:pic>
      <p:pic>
        <p:nvPicPr>
          <p:cNvPr id="5" name="Afbeelding 4"/>
          <p:cNvPicPr>
            <a:picLocks noChangeAspect="1"/>
          </p:cNvPicPr>
          <p:nvPr/>
        </p:nvPicPr>
        <p:blipFill>
          <a:blip r:embed="rId3"/>
          <a:stretch>
            <a:fillRect/>
          </a:stretch>
        </p:blipFill>
        <p:spPr>
          <a:xfrm>
            <a:off x="5952556" y="1772816"/>
            <a:ext cx="2703288" cy="2119947"/>
          </a:xfrm>
          <a:prstGeom prst="rect">
            <a:avLst/>
          </a:prstGeom>
        </p:spPr>
      </p:pic>
    </p:spTree>
    <p:extLst>
      <p:ext uri="{BB962C8B-B14F-4D97-AF65-F5344CB8AC3E}">
        <p14:creationId xmlns:p14="http://schemas.microsoft.com/office/powerpoint/2010/main" val="3772467315"/>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467544" y="304800"/>
            <a:ext cx="8208912" cy="1143000"/>
          </a:xfrm>
        </p:spPr>
        <p:txBody>
          <a:bodyPr/>
          <a:lstStyle/>
          <a:p>
            <a:r>
              <a:rPr lang="nl-NL" altLang="nl-NL" sz="4400" dirty="0"/>
              <a:t>Partijen rijgeschiktheid</a:t>
            </a:r>
          </a:p>
        </p:txBody>
      </p:sp>
      <p:sp>
        <p:nvSpPr>
          <p:cNvPr id="21506" name="Rectangle 3"/>
          <p:cNvSpPr>
            <a:spLocks noGrp="1" noChangeArrowheads="1"/>
          </p:cNvSpPr>
          <p:nvPr>
            <p:ph type="body" idx="1"/>
          </p:nvPr>
        </p:nvSpPr>
        <p:spPr>
          <a:xfrm>
            <a:off x="1619672" y="1340768"/>
            <a:ext cx="6629400" cy="5400600"/>
          </a:xfrm>
        </p:spPr>
        <p:txBody>
          <a:bodyPr/>
          <a:lstStyle/>
          <a:p>
            <a:r>
              <a:rPr lang="nl-NL" altLang="nl-NL" sz="3200" dirty="0">
                <a:solidFill>
                  <a:srgbClr val="FFFF00"/>
                </a:solidFill>
              </a:rPr>
              <a:t>Gezondheidsraad</a:t>
            </a:r>
          </a:p>
          <a:p>
            <a:pPr lvl="1"/>
            <a:r>
              <a:rPr lang="nl-NL" altLang="nl-NL" sz="2400" dirty="0">
                <a:solidFill>
                  <a:srgbClr val="FFFF00"/>
                </a:solidFill>
              </a:rPr>
              <a:t>Adviezen/ afweging</a:t>
            </a:r>
          </a:p>
          <a:p>
            <a:r>
              <a:rPr lang="nl-NL" altLang="nl-NL" dirty="0">
                <a:solidFill>
                  <a:srgbClr val="FFFF00"/>
                </a:solidFill>
              </a:rPr>
              <a:t>Minister I&amp;W</a:t>
            </a:r>
          </a:p>
          <a:p>
            <a:pPr lvl="1"/>
            <a:r>
              <a:rPr lang="nl-NL" altLang="nl-NL" sz="2400" dirty="0">
                <a:solidFill>
                  <a:srgbClr val="FFFF00"/>
                </a:solidFill>
              </a:rPr>
              <a:t>Regeling </a:t>
            </a:r>
            <a:r>
              <a:rPr lang="nl-NL" altLang="nl-NL" sz="2400" u="sng" dirty="0">
                <a:solidFill>
                  <a:srgbClr val="FFFF00"/>
                </a:solidFill>
              </a:rPr>
              <a:t>eisen</a:t>
            </a:r>
            <a:r>
              <a:rPr lang="nl-NL" altLang="nl-NL" sz="2400" dirty="0">
                <a:solidFill>
                  <a:srgbClr val="FFFF00"/>
                </a:solidFill>
              </a:rPr>
              <a:t> geschiktheid 2000</a:t>
            </a:r>
          </a:p>
          <a:p>
            <a:pPr lvl="1"/>
            <a:endParaRPr lang="nl-NL" altLang="nl-NL" sz="2400" dirty="0">
              <a:solidFill>
                <a:srgbClr val="FFFF00"/>
              </a:solidFill>
            </a:endParaRPr>
          </a:p>
          <a:p>
            <a:r>
              <a:rPr lang="nl-NL" altLang="nl-NL" sz="3200" dirty="0">
                <a:solidFill>
                  <a:srgbClr val="FFFF00"/>
                </a:solidFill>
              </a:rPr>
              <a:t>Artsen</a:t>
            </a:r>
          </a:p>
          <a:p>
            <a:pPr lvl="1"/>
            <a:r>
              <a:rPr lang="nl-NL" altLang="nl-NL" sz="2400" dirty="0">
                <a:solidFill>
                  <a:srgbClr val="FFFF00"/>
                </a:solidFill>
              </a:rPr>
              <a:t>Keurend/ behandelend</a:t>
            </a:r>
          </a:p>
          <a:p>
            <a:r>
              <a:rPr lang="nl-NL" altLang="nl-NL" dirty="0">
                <a:solidFill>
                  <a:srgbClr val="FFFF00"/>
                </a:solidFill>
              </a:rPr>
              <a:t>CBR</a:t>
            </a:r>
          </a:p>
          <a:p>
            <a:pPr lvl="1"/>
            <a:r>
              <a:rPr lang="nl-NL" altLang="nl-NL" sz="2400" dirty="0">
                <a:solidFill>
                  <a:srgbClr val="FFFF00"/>
                </a:solidFill>
              </a:rPr>
              <a:t>Uitvoering</a:t>
            </a:r>
          </a:p>
          <a:p>
            <a:pPr>
              <a:buFontTx/>
              <a:buNone/>
            </a:pPr>
            <a:endParaRPr lang="nl-NL" altLang="nl-NL" sz="2400" dirty="0">
              <a:solidFill>
                <a:srgbClr val="FFFF00"/>
              </a:solidFill>
            </a:endParaRPr>
          </a:p>
          <a:p>
            <a:pPr>
              <a:buFontTx/>
              <a:buNone/>
            </a:pPr>
            <a:endParaRPr lang="nl-NL" altLang="nl-NL" sz="2400" dirty="0">
              <a:solidFill>
                <a:srgbClr val="FFFF00"/>
              </a:solidFill>
            </a:endParaRPr>
          </a:p>
          <a:p>
            <a:pPr>
              <a:buFontTx/>
              <a:buNone/>
            </a:pPr>
            <a:endParaRPr lang="nl-NL" altLang="nl-NL" sz="2400" dirty="0">
              <a:solidFill>
                <a:srgbClr val="FFFF00"/>
              </a:solidFill>
            </a:endParaRPr>
          </a:p>
          <a:p>
            <a:pPr marL="0" indent="0">
              <a:buNone/>
            </a:pPr>
            <a:r>
              <a:rPr lang="nl-NL" altLang="nl-NL" sz="3200" dirty="0">
                <a:latin typeface="Arial" charset="0"/>
              </a:rPr>
              <a:t>	</a:t>
            </a:r>
          </a:p>
        </p:txBody>
      </p:sp>
      <p:pic>
        <p:nvPicPr>
          <p:cNvPr id="21507" name="Picture 5" descr="CBR-logo"/>
          <p:cNvPicPr>
            <a:picLocks noChangeAspect="1" noChangeArrowheads="1"/>
          </p:cNvPicPr>
          <p:nvPr/>
        </p:nvPicPr>
        <p:blipFill>
          <a:blip r:embed="rId2"/>
          <a:srcRect/>
          <a:stretch>
            <a:fillRect/>
          </a:stretch>
        </p:blipFill>
        <p:spPr bwMode="auto">
          <a:xfrm>
            <a:off x="6948488" y="5661025"/>
            <a:ext cx="1905000" cy="962025"/>
          </a:xfrm>
          <a:prstGeom prst="rect">
            <a:avLst/>
          </a:prstGeom>
          <a:noFill/>
          <a:ln w="9525">
            <a:noFill/>
            <a:miter lim="800000"/>
            <a:headEnd/>
            <a:tailEnd/>
          </a:ln>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D411BF-E058-4222-987D-0D19211DD300}"/>
              </a:ext>
            </a:extLst>
          </p:cNvPr>
          <p:cNvSpPr>
            <a:spLocks noGrp="1"/>
          </p:cNvSpPr>
          <p:nvPr>
            <p:ph type="title"/>
          </p:nvPr>
        </p:nvSpPr>
        <p:spPr/>
        <p:txBody>
          <a:bodyPr/>
          <a:lstStyle/>
          <a:p>
            <a:r>
              <a:rPr lang="nl-NL" dirty="0"/>
              <a:t>Regeling eisen geschiktheid 2000</a:t>
            </a:r>
          </a:p>
        </p:txBody>
      </p:sp>
      <p:sp>
        <p:nvSpPr>
          <p:cNvPr id="3" name="Tijdelijke aanduiding voor inhoud 2">
            <a:extLst>
              <a:ext uri="{FF2B5EF4-FFF2-40B4-BE49-F238E27FC236}">
                <a16:creationId xmlns:a16="http://schemas.microsoft.com/office/drawing/2014/main" id="{53013028-7CDB-4FA5-9540-F0BA25A8455C}"/>
              </a:ext>
            </a:extLst>
          </p:cNvPr>
          <p:cNvSpPr>
            <a:spLocks noGrp="1"/>
          </p:cNvSpPr>
          <p:nvPr>
            <p:ph idx="1"/>
          </p:nvPr>
        </p:nvSpPr>
        <p:spPr/>
        <p:txBody>
          <a:bodyPr/>
          <a:lstStyle/>
          <a:p>
            <a:r>
              <a:rPr lang="nl-NL" sz="3200" dirty="0"/>
              <a:t>Waarneming (zien)</a:t>
            </a:r>
          </a:p>
          <a:p>
            <a:r>
              <a:rPr lang="nl-NL" sz="3200" dirty="0"/>
              <a:t>Cognitief (denken)</a:t>
            </a:r>
          </a:p>
          <a:p>
            <a:r>
              <a:rPr lang="nl-NL" sz="3200" dirty="0"/>
              <a:t>Motoriek (doen)</a:t>
            </a:r>
          </a:p>
          <a:p>
            <a:pPr marL="0" indent="0">
              <a:buNone/>
            </a:pPr>
            <a:r>
              <a:rPr lang="nl-NL" sz="3200" dirty="0"/>
              <a:t>	</a:t>
            </a:r>
            <a:r>
              <a:rPr lang="nl-NL" sz="3200" i="1" dirty="0"/>
              <a:t>relatieve normen</a:t>
            </a:r>
          </a:p>
          <a:p>
            <a:pPr marL="0" indent="0">
              <a:buNone/>
            </a:pPr>
            <a:endParaRPr lang="nl-NL" sz="3200" dirty="0"/>
          </a:p>
          <a:p>
            <a:r>
              <a:rPr lang="nl-NL" sz="2400" dirty="0"/>
              <a:t>Bewustzijn</a:t>
            </a:r>
          </a:p>
          <a:p>
            <a:r>
              <a:rPr lang="nl-NL" sz="2400" dirty="0" err="1"/>
              <a:t>Psycho-actieve</a:t>
            </a:r>
            <a:r>
              <a:rPr lang="nl-NL" sz="2400" dirty="0"/>
              <a:t> middelen</a:t>
            </a:r>
          </a:p>
        </p:txBody>
      </p:sp>
      <p:pic>
        <p:nvPicPr>
          <p:cNvPr id="4" name="Picture 4" descr="CBR-logo">
            <a:extLst>
              <a:ext uri="{FF2B5EF4-FFF2-40B4-BE49-F238E27FC236}">
                <a16:creationId xmlns:a16="http://schemas.microsoft.com/office/drawing/2014/main" id="{B3AC69F7-3261-4A53-B19E-F773ECA6DD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5805488"/>
            <a:ext cx="19050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816524"/>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592" y="162797"/>
            <a:ext cx="6629400" cy="1143000"/>
          </a:xfrm>
        </p:spPr>
        <p:txBody>
          <a:bodyPr/>
          <a:lstStyle/>
          <a:p>
            <a:r>
              <a:rPr lang="nl-NL" dirty="0"/>
              <a:t>Relatieve normen</a:t>
            </a:r>
          </a:p>
        </p:txBody>
      </p:sp>
      <p:sp>
        <p:nvSpPr>
          <p:cNvPr id="3" name="Tijdelijke aanduiding voor inhoud 2"/>
          <p:cNvSpPr>
            <a:spLocks noGrp="1"/>
          </p:cNvSpPr>
          <p:nvPr>
            <p:ph idx="1"/>
          </p:nvPr>
        </p:nvSpPr>
        <p:spPr>
          <a:xfrm>
            <a:off x="755576" y="1340768"/>
            <a:ext cx="7349480" cy="5105400"/>
          </a:xfrm>
        </p:spPr>
        <p:txBody>
          <a:bodyPr/>
          <a:lstStyle/>
          <a:p>
            <a:pPr marL="0" indent="0">
              <a:buNone/>
            </a:pPr>
            <a:endParaRPr lang="nl-NL" dirty="0"/>
          </a:p>
          <a:p>
            <a:pPr>
              <a:lnSpc>
                <a:spcPct val="90000"/>
              </a:lnSpc>
              <a:buNone/>
            </a:pPr>
            <a:r>
              <a:rPr lang="nl-NL" sz="3600" b="1" dirty="0">
                <a:latin typeface="Arial" charset="0"/>
                <a:cs typeface="Arial" charset="0"/>
              </a:rPr>
              <a:t>“</a:t>
            </a:r>
            <a:r>
              <a:rPr lang="nl-NL" sz="3200" b="1" dirty="0">
                <a:latin typeface="Arial" charset="0"/>
                <a:cs typeface="Arial" charset="0"/>
              </a:rPr>
              <a:t>Omdat handicapschalen ontbreken geeft het keuringsrapport slechts informatie over de aard en ernst van de functiestoornis. </a:t>
            </a:r>
            <a:br>
              <a:rPr lang="nl-NL" sz="3200" b="1" dirty="0">
                <a:latin typeface="Arial" charset="0"/>
                <a:cs typeface="Arial" charset="0"/>
              </a:rPr>
            </a:br>
            <a:r>
              <a:rPr lang="nl-NL" sz="3200" b="1" dirty="0">
                <a:latin typeface="Arial" charset="0"/>
                <a:cs typeface="Arial" charset="0"/>
              </a:rPr>
              <a:t>De rijtest bepaalt de geschiktheid.”</a:t>
            </a:r>
          </a:p>
          <a:p>
            <a:pPr>
              <a:lnSpc>
                <a:spcPct val="90000"/>
              </a:lnSpc>
              <a:buNone/>
            </a:pPr>
            <a:endParaRPr lang="nl-NL" sz="3600" b="1" dirty="0">
              <a:latin typeface="Arial" charset="0"/>
              <a:cs typeface="Arial" charset="0"/>
            </a:endParaRPr>
          </a:p>
          <a:p>
            <a:pPr algn="r">
              <a:lnSpc>
                <a:spcPct val="90000"/>
              </a:lnSpc>
              <a:buNone/>
            </a:pPr>
            <a:r>
              <a:rPr lang="nl-NL" sz="2800" b="1" dirty="0">
                <a:latin typeface="Arial" charset="0"/>
                <a:cs typeface="Arial" charset="0"/>
              </a:rPr>
              <a:t>Gezondheidsraad 2001</a:t>
            </a:r>
          </a:p>
          <a:p>
            <a:pPr marL="0" indent="0">
              <a:buNone/>
            </a:pPr>
            <a:endParaRPr lang="nl-NL" dirty="0"/>
          </a:p>
        </p:txBody>
      </p:sp>
      <p:pic>
        <p:nvPicPr>
          <p:cNvPr id="4" name="Afbeelding 3"/>
          <p:cNvPicPr>
            <a:picLocks noChangeAspect="1"/>
          </p:cNvPicPr>
          <p:nvPr/>
        </p:nvPicPr>
        <p:blipFill>
          <a:blip r:embed="rId2"/>
          <a:stretch>
            <a:fillRect/>
          </a:stretch>
        </p:blipFill>
        <p:spPr>
          <a:xfrm>
            <a:off x="7092280" y="5733256"/>
            <a:ext cx="1902117" cy="957155"/>
          </a:xfrm>
          <a:prstGeom prst="rect">
            <a:avLst/>
          </a:prstGeom>
        </p:spPr>
      </p:pic>
    </p:spTree>
    <p:extLst>
      <p:ext uri="{BB962C8B-B14F-4D97-AF65-F5344CB8AC3E}">
        <p14:creationId xmlns:p14="http://schemas.microsoft.com/office/powerpoint/2010/main" val="94570690"/>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GV-Procedure</a:t>
            </a:r>
          </a:p>
        </p:txBody>
      </p:sp>
      <p:sp>
        <p:nvSpPr>
          <p:cNvPr id="3" name="Tijdelijke aanduiding voor inhoud 2"/>
          <p:cNvSpPr>
            <a:spLocks noGrp="1"/>
          </p:cNvSpPr>
          <p:nvPr>
            <p:ph idx="1"/>
          </p:nvPr>
        </p:nvSpPr>
        <p:spPr>
          <a:xfrm>
            <a:off x="755576" y="1340768"/>
            <a:ext cx="7349480" cy="5105400"/>
          </a:xfrm>
        </p:spPr>
        <p:txBody>
          <a:bodyPr/>
          <a:lstStyle/>
          <a:p>
            <a:r>
              <a:rPr lang="nl-NL" dirty="0"/>
              <a:t>Gezondheidsverklaring</a:t>
            </a:r>
            <a:br>
              <a:rPr lang="nl-NL" dirty="0"/>
            </a:br>
            <a:r>
              <a:rPr lang="nl-NL" sz="2800" dirty="0">
                <a:solidFill>
                  <a:srgbClr val="FFFF00"/>
                </a:solidFill>
                <a:latin typeface="Times New Roman" panose="02020603050405020304" pitchFamily="18" charset="0"/>
              </a:rPr>
              <a:t>Vragenlijst aard en ernst</a:t>
            </a:r>
          </a:p>
          <a:p>
            <a:pPr marL="457200" lvl="1" indent="0">
              <a:buNone/>
            </a:pPr>
            <a:r>
              <a:rPr lang="nl-NL" dirty="0">
                <a:solidFill>
                  <a:srgbClr val="FFFF00"/>
                </a:solidFill>
              </a:rPr>
              <a:t>Kleine keuring 75+ en groep 2</a:t>
            </a:r>
          </a:p>
          <a:p>
            <a:pPr marL="457200" lvl="1" indent="0">
              <a:buNone/>
            </a:pPr>
            <a:r>
              <a:rPr lang="nl-NL" dirty="0">
                <a:solidFill>
                  <a:srgbClr val="FFFF00"/>
                </a:solidFill>
              </a:rPr>
              <a:t>Rapport specialist</a:t>
            </a:r>
          </a:p>
          <a:p>
            <a:pPr marL="457200" lvl="1" indent="0">
              <a:buNone/>
            </a:pPr>
            <a:r>
              <a:rPr lang="nl-NL" dirty="0">
                <a:solidFill>
                  <a:srgbClr val="FFFF00"/>
                </a:solidFill>
              </a:rPr>
              <a:t>Rijtest praktische rijgeschiktheid </a:t>
            </a:r>
          </a:p>
          <a:p>
            <a:pPr marL="0" indent="0">
              <a:buNone/>
            </a:pPr>
            <a:endParaRPr lang="nl-NL" dirty="0"/>
          </a:p>
          <a:p>
            <a:pPr marL="0" indent="0">
              <a:buNone/>
            </a:pPr>
            <a:r>
              <a:rPr lang="nl-NL" sz="2400" dirty="0"/>
              <a:t>rijexamen</a:t>
            </a:r>
          </a:p>
          <a:p>
            <a:pPr marL="0" indent="0">
              <a:buNone/>
            </a:pPr>
            <a:r>
              <a:rPr lang="nl-NL" sz="2400" dirty="0"/>
              <a:t>periodieke screening 75+ en groep 2</a:t>
            </a:r>
            <a:br>
              <a:rPr lang="nl-NL" sz="2400" dirty="0"/>
            </a:br>
            <a:r>
              <a:rPr lang="nl-NL" sz="2400" dirty="0"/>
              <a:t>medisch bekend (termijn/ongeldig)</a:t>
            </a:r>
          </a:p>
          <a:p>
            <a:pPr marL="0" indent="0">
              <a:buNone/>
            </a:pPr>
            <a:r>
              <a:rPr lang="nl-NL" sz="2400" dirty="0"/>
              <a:t>tussentijdse melding</a:t>
            </a:r>
          </a:p>
        </p:txBody>
      </p:sp>
      <p:pic>
        <p:nvPicPr>
          <p:cNvPr id="4" name="Afbeelding 3"/>
          <p:cNvPicPr>
            <a:picLocks noChangeAspect="1"/>
          </p:cNvPicPr>
          <p:nvPr/>
        </p:nvPicPr>
        <p:blipFill>
          <a:blip r:embed="rId2"/>
          <a:stretch>
            <a:fillRect/>
          </a:stretch>
        </p:blipFill>
        <p:spPr>
          <a:xfrm>
            <a:off x="7092280" y="5733256"/>
            <a:ext cx="1902117" cy="957155"/>
          </a:xfrm>
          <a:prstGeom prst="rect">
            <a:avLst/>
          </a:prstGeom>
        </p:spPr>
      </p:pic>
    </p:spTree>
    <p:extLst>
      <p:ext uri="{BB962C8B-B14F-4D97-AF65-F5344CB8AC3E}">
        <p14:creationId xmlns:p14="http://schemas.microsoft.com/office/powerpoint/2010/main" val="824067013"/>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304800"/>
            <a:ext cx="8134672" cy="1143000"/>
          </a:xfrm>
        </p:spPr>
        <p:txBody>
          <a:bodyPr/>
          <a:lstStyle/>
          <a:p>
            <a:r>
              <a:rPr lang="nl-NL" dirty="0"/>
              <a:t>Mededeling-Procedure</a:t>
            </a:r>
          </a:p>
        </p:txBody>
      </p:sp>
      <p:sp>
        <p:nvSpPr>
          <p:cNvPr id="3" name="Tijdelijke aanduiding voor inhoud 2"/>
          <p:cNvSpPr>
            <a:spLocks noGrp="1"/>
          </p:cNvSpPr>
          <p:nvPr>
            <p:ph idx="1"/>
          </p:nvPr>
        </p:nvSpPr>
        <p:spPr>
          <a:xfrm>
            <a:off x="1257300" y="1447800"/>
            <a:ext cx="6629400" cy="4343400"/>
          </a:xfrm>
        </p:spPr>
        <p:txBody>
          <a:bodyPr/>
          <a:lstStyle/>
          <a:p>
            <a:r>
              <a:rPr lang="nl-NL" dirty="0"/>
              <a:t>Mededeling (geldig </a:t>
            </a:r>
            <a:r>
              <a:rPr lang="nl-NL" dirty="0" err="1"/>
              <a:t>rbw</a:t>
            </a:r>
            <a:r>
              <a:rPr lang="nl-NL" dirty="0"/>
              <a:t>)</a:t>
            </a:r>
          </a:p>
          <a:p>
            <a:pPr lvl="1"/>
            <a:r>
              <a:rPr lang="nl-NL" dirty="0">
                <a:solidFill>
                  <a:srgbClr val="FFFF00"/>
                </a:solidFill>
              </a:rPr>
              <a:t>Politie, behandelend arts</a:t>
            </a:r>
            <a:r>
              <a:rPr lang="nl-NL" sz="2000" dirty="0">
                <a:solidFill>
                  <a:srgbClr val="FFFF00"/>
                </a:solidFill>
              </a:rPr>
              <a:t>,</a:t>
            </a:r>
          </a:p>
          <a:p>
            <a:endParaRPr lang="nl-NL" dirty="0"/>
          </a:p>
          <a:p>
            <a:r>
              <a:rPr lang="nl-NL" sz="2800" dirty="0"/>
              <a:t>Rijgeschiktheid</a:t>
            </a:r>
          </a:p>
          <a:p>
            <a:pPr lvl="1"/>
            <a:r>
              <a:rPr lang="nl-NL" dirty="0">
                <a:solidFill>
                  <a:srgbClr val="FFFF00"/>
                </a:solidFill>
              </a:rPr>
              <a:t>Rapport specialist/ rijtest</a:t>
            </a:r>
          </a:p>
          <a:p>
            <a:r>
              <a:rPr lang="nl-NL" sz="2800" dirty="0"/>
              <a:t>Rijvaardigheid</a:t>
            </a:r>
          </a:p>
          <a:p>
            <a:pPr lvl="1"/>
            <a:r>
              <a:rPr lang="nl-NL" dirty="0">
                <a:solidFill>
                  <a:srgbClr val="FFFF00"/>
                </a:solidFill>
              </a:rPr>
              <a:t>rijvaardigheidsonderzoek</a:t>
            </a:r>
          </a:p>
          <a:p>
            <a:r>
              <a:rPr lang="nl-NL" sz="2800" dirty="0"/>
              <a:t>Rijwaardigheid</a:t>
            </a:r>
          </a:p>
          <a:p>
            <a:pPr lvl="1"/>
            <a:r>
              <a:rPr lang="nl-NL" dirty="0">
                <a:solidFill>
                  <a:srgbClr val="FFFF00"/>
                </a:solidFill>
              </a:rPr>
              <a:t>Educatieve maatregel</a:t>
            </a:r>
          </a:p>
          <a:p>
            <a:pPr marL="0" indent="0">
              <a:buNone/>
            </a:pPr>
            <a:endParaRPr lang="nl-NL" dirty="0"/>
          </a:p>
          <a:p>
            <a:endParaRPr lang="nl-NL" dirty="0"/>
          </a:p>
          <a:p>
            <a:pPr marL="0" indent="0">
              <a:buNone/>
            </a:pPr>
            <a:endParaRPr lang="nl-NL" dirty="0"/>
          </a:p>
        </p:txBody>
      </p:sp>
      <p:pic>
        <p:nvPicPr>
          <p:cNvPr id="4" name="Afbeelding 3"/>
          <p:cNvPicPr>
            <a:picLocks noChangeAspect="1"/>
          </p:cNvPicPr>
          <p:nvPr/>
        </p:nvPicPr>
        <p:blipFill>
          <a:blip r:embed="rId2"/>
          <a:stretch>
            <a:fillRect/>
          </a:stretch>
        </p:blipFill>
        <p:spPr>
          <a:xfrm>
            <a:off x="7092280" y="5733256"/>
            <a:ext cx="1902117" cy="957155"/>
          </a:xfrm>
          <a:prstGeom prst="rect">
            <a:avLst/>
          </a:prstGeom>
        </p:spPr>
      </p:pic>
    </p:spTree>
    <p:extLst>
      <p:ext uri="{BB962C8B-B14F-4D97-AF65-F5344CB8AC3E}">
        <p14:creationId xmlns:p14="http://schemas.microsoft.com/office/powerpoint/2010/main" val="2081065424"/>
      </p:ext>
    </p:extLst>
  </p:cSld>
  <p:clrMapOvr>
    <a:masterClrMapping/>
  </p:clrMapOvr>
  <p:transition>
    <p:fade thruBlk="1"/>
  </p:transition>
</p:sld>
</file>

<file path=ppt/theme/theme1.xml><?xml version="1.0" encoding="utf-8"?>
<a:theme xmlns:a="http://schemas.openxmlformats.org/drawingml/2006/main" name="HOKABASIS">
  <a:themeElements>
    <a:clrScheme name="HOKABASI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OKABASIS">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altLang="nl-NL" sz="2400" b="1"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altLang="nl-NL" sz="2400" b="1"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HOKABASI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OKABASI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OKABASI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OKABASI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OKABASI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OKABASI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OKABASI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C:\Documents and Settings\Jos de Vries.cbr\Mijn documenten\JOS\PRESENTATIES\DIVERSEN\HOKABASIS.pot</Template>
  <TotalTime>2472</TotalTime>
  <Words>570</Words>
  <Application>Microsoft Office PowerPoint</Application>
  <PresentationFormat>Diavoorstelling (4:3)</PresentationFormat>
  <Paragraphs>165</Paragraphs>
  <Slides>20</Slides>
  <Notes>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20</vt:i4>
      </vt:variant>
    </vt:vector>
  </HeadingPairs>
  <TitlesOfParts>
    <vt:vector size="26" baseType="lpstr">
      <vt:lpstr>Arial</vt:lpstr>
      <vt:lpstr>Arial</vt:lpstr>
      <vt:lpstr>Monotype Sorts</vt:lpstr>
      <vt:lpstr>Times New Roman</vt:lpstr>
      <vt:lpstr>Verdana</vt:lpstr>
      <vt:lpstr>HOKABASIS</vt:lpstr>
      <vt:lpstr>Rijgeschiktheid zien ,denken, doen</vt:lpstr>
      <vt:lpstr>Wetgeving</vt:lpstr>
      <vt:lpstr>Verkeerveiligheid</vt:lpstr>
      <vt:lpstr>Indeling rijbewijzen</vt:lpstr>
      <vt:lpstr>Partijen rijgeschiktheid</vt:lpstr>
      <vt:lpstr>Regeling eisen geschiktheid 2000</vt:lpstr>
      <vt:lpstr>Relatieve normen</vt:lpstr>
      <vt:lpstr>GV-Procedure</vt:lpstr>
      <vt:lpstr>Mededeling-Procedure</vt:lpstr>
      <vt:lpstr>Tussentijdse melding</vt:lpstr>
      <vt:lpstr>Zien (Tant, Melis)</vt:lpstr>
      <vt:lpstr>Sociaal rbw 1-oog (anno 1994)</vt:lpstr>
      <vt:lpstr>Denken (Piersma)</vt:lpstr>
      <vt:lpstr>Doen anno 1951: TD</vt:lpstr>
      <vt:lpstr>Doen: compensatie</vt:lpstr>
      <vt:lpstr>Doen: moegelijkheden</vt:lpstr>
      <vt:lpstr>Doen: keuzes</vt:lpstr>
      <vt:lpstr>Beperkt beroepsmatig</vt:lpstr>
      <vt:lpstr>Goedgekeurd?</vt:lpstr>
      <vt:lpstr>Einde!  Merci!  Vragen? </vt:lpstr>
    </vt:vector>
  </TitlesOfParts>
  <Company>St. CBR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Bedrijfsartsen</dc:title>
  <dc:creator>Ruud B</dc:creator>
  <cp:lastModifiedBy>Ruud Bredewoud</cp:lastModifiedBy>
  <cp:revision>195</cp:revision>
  <cp:lastPrinted>2018-05-25T14:03:13Z</cp:lastPrinted>
  <dcterms:created xsi:type="dcterms:W3CDTF">2004-01-13T12:18:50Z</dcterms:created>
  <dcterms:modified xsi:type="dcterms:W3CDTF">2023-02-01T15:46:59Z</dcterms:modified>
</cp:coreProperties>
</file>