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6" r:id="rId3"/>
    <p:sldId id="258" r:id="rId4"/>
    <p:sldId id="259" r:id="rId5"/>
    <p:sldId id="260" r:id="rId6"/>
    <p:sldId id="340" r:id="rId7"/>
    <p:sldId id="262" r:id="rId8"/>
    <p:sldId id="264" r:id="rId9"/>
    <p:sldId id="265" r:id="rId10"/>
    <p:sldId id="333" r:id="rId11"/>
    <p:sldId id="334" r:id="rId12"/>
    <p:sldId id="266" r:id="rId13"/>
    <p:sldId id="267" r:id="rId14"/>
    <p:sldId id="268" r:id="rId15"/>
    <p:sldId id="288" r:id="rId16"/>
    <p:sldId id="289" r:id="rId17"/>
    <p:sldId id="290" r:id="rId18"/>
    <p:sldId id="335" r:id="rId19"/>
    <p:sldId id="336" r:id="rId20"/>
    <p:sldId id="337" r:id="rId21"/>
    <p:sldId id="292" r:id="rId22"/>
    <p:sldId id="293" r:id="rId23"/>
    <p:sldId id="303" r:id="rId24"/>
    <p:sldId id="304" r:id="rId25"/>
    <p:sldId id="305" r:id="rId26"/>
    <p:sldId id="306" r:id="rId27"/>
    <p:sldId id="326" r:id="rId28"/>
    <p:sldId id="315" r:id="rId29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50000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18790-0A22-4EFB-8F6E-9C722637B2A6}" type="datetimeFigureOut">
              <a:rPr lang="nl-NL" smtClean="0"/>
              <a:pPr/>
              <a:t>13-2-2019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151D7-3727-4E80-A9CF-D1ED836F2E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5309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B2328-DB22-4BE0-A4CB-4C1A676B7A75}" type="datetimeFigureOut">
              <a:rPr lang="nl-NL" smtClean="0"/>
              <a:pPr/>
              <a:t>13-2-2019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33A55-78DF-4ED5-80A6-EF7848767E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435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059C-FDFE-45C7-8AA0-A3380558E579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11588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47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544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0855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01451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57219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733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588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5853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588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033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11588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588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588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588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588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588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588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" name="Groep 24"/>
          <p:cNvGrpSpPr/>
          <p:nvPr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588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49" r:id="rId11"/>
    <p:sldLayoutId id="2147483666" r:id="rId12"/>
    <p:sldLayoutId id="2147483660" r:id="rId13"/>
    <p:sldLayoutId id="2147483652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3" descr="Logo Gender &amp; Women's Health - RGB - min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445125"/>
            <a:ext cx="914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el 4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451725" cy="417646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dirty="0" smtClean="0"/>
              <a:t>Waarom goede zorg gendersensitief </a:t>
            </a:r>
            <a:br>
              <a:rPr lang="nl-NL" dirty="0" smtClean="0"/>
            </a:br>
            <a:r>
              <a:rPr lang="nl-NL" dirty="0" smtClean="0"/>
              <a:t>moet zijn!</a:t>
            </a:r>
            <a:endParaRPr lang="nl-NL" dirty="0"/>
          </a:p>
        </p:txBody>
      </p:sp>
      <p:sp>
        <p:nvSpPr>
          <p:cNvPr id="5" name="Tijdelijke aanduiding voor tekst 3"/>
          <p:cNvSpPr txBox="1">
            <a:spLocks/>
          </p:cNvSpPr>
          <p:nvPr/>
        </p:nvSpPr>
        <p:spPr bwMode="auto">
          <a:xfrm>
            <a:off x="539750" y="6021388"/>
            <a:ext cx="46624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  <a:buClr>
                <a:schemeClr val="tx2"/>
              </a:buClr>
              <a:buFont typeface="Arial" charset="0"/>
              <a:buNone/>
              <a:defRPr/>
            </a:pPr>
            <a:r>
              <a:rPr lang="nl-NL" sz="2000" b="1" i="1" dirty="0" err="1">
                <a:solidFill>
                  <a:schemeClr val="accent2"/>
                </a:solidFill>
                <a:latin typeface="+mn-lt"/>
                <a:cs typeface="Arial" charset="0"/>
              </a:rPr>
              <a:t>Prof.dr</a:t>
            </a:r>
            <a:r>
              <a:rPr lang="nl-NL" sz="2000" b="1" i="1" dirty="0">
                <a:solidFill>
                  <a:schemeClr val="accent2"/>
                </a:solidFill>
                <a:latin typeface="+mn-lt"/>
                <a:cs typeface="Arial" charset="0"/>
              </a:rPr>
              <a:t>. Toine </a:t>
            </a:r>
            <a:r>
              <a:rPr lang="nl-NL" sz="2000" b="1" i="1" dirty="0" err="1">
                <a:solidFill>
                  <a:schemeClr val="accent2"/>
                </a:solidFill>
                <a:latin typeface="+mn-lt"/>
                <a:cs typeface="Arial" charset="0"/>
              </a:rPr>
              <a:t>Lagro-Janssen</a:t>
            </a:r>
            <a:endParaRPr lang="nl-NL" sz="2000" b="1" i="1" dirty="0">
              <a:solidFill>
                <a:schemeClr val="accent2"/>
              </a:solidFill>
              <a:latin typeface="+mn-lt"/>
              <a:cs typeface="Arial" charset="0"/>
            </a:endParaRPr>
          </a:p>
          <a:p>
            <a:pPr>
              <a:lnSpc>
                <a:spcPts val="2500"/>
              </a:lnSpc>
              <a:buClr>
                <a:schemeClr val="tx2"/>
              </a:buClr>
              <a:buFont typeface="Arial" charset="0"/>
              <a:buNone/>
              <a:defRPr/>
            </a:pPr>
            <a:r>
              <a:rPr lang="nl-NL" sz="2000" b="1" dirty="0">
                <a:solidFill>
                  <a:schemeClr val="accent2"/>
                </a:solidFill>
                <a:latin typeface="+mn-lt"/>
                <a:cs typeface="Arial" charset="0"/>
              </a:rPr>
              <a:t>Vrouwenstudies Medische Wetenschappen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Socialisatie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dirty="0">
                <a:solidFill>
                  <a:schemeClr val="tx2"/>
                </a:solidFill>
              </a:rPr>
              <a:t>				</a:t>
            </a:r>
          </a:p>
          <a:p>
            <a:pPr>
              <a:buNone/>
            </a:pPr>
            <a:r>
              <a:rPr lang="nl-NL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Vrouwen</a:t>
            </a:r>
          </a:p>
          <a:p>
            <a:pPr>
              <a:buNone/>
            </a:pPr>
            <a:endParaRPr lang="nl-NL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nl-NL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nl-NL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			</a:t>
            </a:r>
            <a:r>
              <a:rPr lang="nl-NL" sz="2400" b="1" dirty="0">
                <a:latin typeface="Calibri" pitchFamily="34" charset="0"/>
                <a:cs typeface="Arial" pitchFamily="34" charset="0"/>
              </a:rPr>
              <a:t>Kwaliteit van persoonlijke relaties</a:t>
            </a:r>
          </a:p>
          <a:p>
            <a:pPr>
              <a:buNone/>
            </a:pPr>
            <a:endParaRPr lang="nl-NL" sz="2400" b="1" dirty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nl-NL" sz="2400" b="1" dirty="0">
                <a:latin typeface="Calibri" pitchFamily="34" charset="0"/>
                <a:cs typeface="Arial" pitchFamily="34" charset="0"/>
              </a:rPr>
              <a:t>					belangrijk voor</a:t>
            </a:r>
          </a:p>
          <a:p>
            <a:pPr>
              <a:buNone/>
            </a:pPr>
            <a:endParaRPr lang="nl-NL" sz="2400" b="1" dirty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nl-NL" sz="2400" b="1" dirty="0">
                <a:latin typeface="Calibri" pitchFamily="34" charset="0"/>
                <a:cs typeface="Arial" pitchFamily="34" charset="0"/>
              </a:rPr>
              <a:t>           			identiteit en eigenwaarde</a:t>
            </a:r>
          </a:p>
          <a:p>
            <a:pPr>
              <a:buNone/>
            </a:pPr>
            <a:endParaRPr lang="nl-NL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nl-NL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6066" name="Picture 2" descr="\\Umcfs076\elgdata$\OZ-Secretariaten\Gender\!SECRALG\Presentaties Toine\Afbeeldingen\Foto's Paul Klee\Paul Klee-Engel noch tast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84110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Socialisatie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dirty="0">
                <a:solidFill>
                  <a:schemeClr val="tx2"/>
                </a:solidFill>
              </a:rPr>
              <a:t>				</a:t>
            </a:r>
          </a:p>
          <a:p>
            <a:pPr>
              <a:buNone/>
            </a:pPr>
            <a:r>
              <a:rPr lang="nl-NL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Mannen</a:t>
            </a:r>
          </a:p>
          <a:p>
            <a:pPr>
              <a:buNone/>
            </a:pPr>
            <a:endParaRPr lang="nl-NL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nl-NL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nl-NL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			</a:t>
            </a:r>
            <a:r>
              <a:rPr lang="nl-NL" sz="2400" b="1" dirty="0">
                <a:latin typeface="Calibri" pitchFamily="34" charset="0"/>
                <a:cs typeface="Arial" pitchFamily="34" charset="0"/>
              </a:rPr>
              <a:t>Behaalde persoonlijke doelen</a:t>
            </a:r>
          </a:p>
          <a:p>
            <a:pPr>
              <a:buNone/>
            </a:pPr>
            <a:endParaRPr lang="nl-NL" sz="2400" b="1" dirty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nl-NL" sz="2400" b="1" dirty="0">
                <a:latin typeface="Calibri" pitchFamily="34" charset="0"/>
                <a:cs typeface="Arial" pitchFamily="34" charset="0"/>
              </a:rPr>
              <a:t>					belangrijk voor</a:t>
            </a:r>
          </a:p>
          <a:p>
            <a:pPr>
              <a:buNone/>
            </a:pPr>
            <a:endParaRPr lang="nl-NL" sz="2400" b="1" dirty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nl-NL" sz="2400" b="1" dirty="0">
                <a:latin typeface="Calibri" pitchFamily="34" charset="0"/>
                <a:cs typeface="Arial" pitchFamily="34" charset="0"/>
              </a:rPr>
              <a:t>           			identiteit en eigenwaarde</a:t>
            </a:r>
          </a:p>
          <a:p>
            <a:pPr>
              <a:buNone/>
            </a:pPr>
            <a:endParaRPr lang="nl-NL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nl-NL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7090" name="Picture 2" descr="\\Umcfs076\elgdata$\OZ-Secretariaten\Gender\!SECRALG\Presentaties Toine\Afbeeldingen\Foto's Paul Klee\Paul Klee senec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843388" cy="3450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5" descr="AdvertentieCHIRURGTRAUMADEF.JPG"/>
          <p:cNvPicPr>
            <a:picLocks noChangeAspect="1"/>
          </p:cNvPicPr>
          <p:nvPr/>
        </p:nvPicPr>
        <p:blipFill>
          <a:blip r:embed="rId2" cstate="print"/>
          <a:srcRect r="2249" b="10663"/>
          <a:stretch>
            <a:fillRect/>
          </a:stretch>
        </p:blipFill>
        <p:spPr>
          <a:xfrm>
            <a:off x="539552" y="673700"/>
            <a:ext cx="4032448" cy="2662184"/>
          </a:xfrm>
          <a:prstGeom prst="rect">
            <a:avLst/>
          </a:prstGeom>
        </p:spPr>
      </p:pic>
      <p:pic>
        <p:nvPicPr>
          <p:cNvPr id="5" name="Afbeelding 5" descr="AdvertentieBewerkt kinderarts.JPG"/>
          <p:cNvPicPr>
            <a:picLocks noChangeAspect="1"/>
          </p:cNvPicPr>
          <p:nvPr/>
        </p:nvPicPr>
        <p:blipFill>
          <a:blip r:embed="rId3" cstate="print"/>
          <a:srcRect l="3194" t="958" r="11974" b="58333"/>
          <a:stretch>
            <a:fillRect/>
          </a:stretch>
        </p:blipFill>
        <p:spPr bwMode="auto">
          <a:xfrm>
            <a:off x="467544" y="3356992"/>
            <a:ext cx="4104456" cy="286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7947025" y="612775"/>
            <a:ext cx="863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6000" dirty="0">
                <a:latin typeface="+mj-lt"/>
              </a:rPr>
              <a:t>G</a:t>
            </a:r>
          </a:p>
          <a:p>
            <a:pPr>
              <a:defRPr/>
            </a:pPr>
            <a:r>
              <a:rPr lang="nl-NL" sz="6000" dirty="0">
                <a:latin typeface="+mj-lt"/>
              </a:rPr>
              <a:t>EN</a:t>
            </a:r>
          </a:p>
          <a:p>
            <a:pPr>
              <a:defRPr/>
            </a:pPr>
            <a:r>
              <a:rPr lang="nl-NL" sz="6000" dirty="0">
                <a:latin typeface="+mj-lt"/>
              </a:rPr>
              <a:t>DE</a:t>
            </a:r>
          </a:p>
          <a:p>
            <a:pPr>
              <a:defRPr/>
            </a:pPr>
            <a:r>
              <a:rPr lang="nl-NL" sz="6000" dirty="0">
                <a:latin typeface="+mj-lt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4008" y="908720"/>
            <a:ext cx="3977992" cy="533400"/>
          </a:xfrm>
        </p:spPr>
        <p:txBody>
          <a:bodyPr/>
          <a:lstStyle/>
          <a:p>
            <a:r>
              <a:rPr lang="nl-NL" sz="3600" dirty="0"/>
              <a:t>Opzet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0" y="1772814"/>
            <a:ext cx="42656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nl-NL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Introductie</a:t>
            </a: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defRPr/>
            </a:pPr>
            <a:endParaRPr lang="nl-NL" sz="2400" dirty="0">
              <a:latin typeface="+mn-lt"/>
            </a:endParaRP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nl-NL" sz="2400" dirty="0">
                <a:latin typeface="+mn-lt"/>
              </a:rPr>
              <a:t>Gender en pijn	</a:t>
            </a: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endParaRPr lang="nl-NL" sz="2400" dirty="0">
              <a:latin typeface="+mn-lt"/>
            </a:endParaRP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nl-NL" sz="2400" dirty="0">
                <a:latin typeface="+mn-lt"/>
              </a:rPr>
              <a:t>Gender en alcohol</a:t>
            </a: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defRPr/>
            </a:pPr>
            <a:endParaRPr lang="nl-NL" sz="2400" dirty="0">
              <a:latin typeface="+mn-lt"/>
            </a:endParaRP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nl-NL" sz="2400" dirty="0">
                <a:latin typeface="+mn-lt"/>
              </a:rPr>
              <a:t>Conclusie</a:t>
            </a:r>
          </a:p>
        </p:txBody>
      </p:sp>
      <p:pic>
        <p:nvPicPr>
          <p:cNvPr id="6" name="Picture 2053" descr="D:\d-schijf\presentatiesToine\plaatjespresentatieHENKafscheid\Toine_manmetspie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658813"/>
            <a:ext cx="3675062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539552" y="1916832"/>
          <a:ext cx="7920881" cy="415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7386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Mannen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Vrouwen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386">
                <a:tc>
                  <a:txBody>
                    <a:bodyPr/>
                    <a:lstStyle/>
                    <a:p>
                      <a:r>
                        <a:rPr lang="nl-NL" sz="1600" dirty="0"/>
                        <a:t>Moeheid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386">
                <a:tc>
                  <a:txBody>
                    <a:bodyPr/>
                    <a:lstStyle/>
                    <a:p>
                      <a:r>
                        <a:rPr lang="nl-NL" sz="1600" dirty="0"/>
                        <a:t>Hoofdpijn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386">
                <a:tc>
                  <a:txBody>
                    <a:bodyPr/>
                    <a:lstStyle/>
                    <a:p>
                      <a:r>
                        <a:rPr lang="nl-NL" sz="1600" dirty="0"/>
                        <a:t>Slapeloosheid, slecht slapen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386">
                <a:tc>
                  <a:txBody>
                    <a:bodyPr/>
                    <a:lstStyle/>
                    <a:p>
                      <a:r>
                        <a:rPr lang="nl-NL" sz="1600" dirty="0"/>
                        <a:t>Pijn in de nek/schouder/boven in de 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386">
                <a:tc>
                  <a:txBody>
                    <a:bodyPr/>
                    <a:lstStyle/>
                    <a:p>
                      <a:r>
                        <a:rPr lang="nl-NL" sz="1600" dirty="0"/>
                        <a:t>Verstopte neus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386">
                <a:tc>
                  <a:txBody>
                    <a:bodyPr/>
                    <a:lstStyle/>
                    <a:p>
                      <a:r>
                        <a:rPr lang="nl-NL" sz="1600" dirty="0"/>
                        <a:t>Pijn laag in de 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386">
                <a:tc>
                  <a:txBody>
                    <a:bodyPr/>
                    <a:lstStyle/>
                    <a:p>
                      <a:r>
                        <a:rPr lang="nl-NL" sz="1600" dirty="0"/>
                        <a:t>Hoesten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386">
                <a:tc>
                  <a:txBody>
                    <a:bodyPr/>
                    <a:lstStyle/>
                    <a:p>
                      <a:r>
                        <a:rPr lang="nl-NL" sz="1600" dirty="0"/>
                        <a:t>Nervositeit, angst, gespannen of zenuwachtig zijn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386">
                <a:tc>
                  <a:txBody>
                    <a:bodyPr/>
                    <a:lstStyle/>
                    <a:p>
                      <a:r>
                        <a:rPr lang="nl-NL" sz="1600" dirty="0"/>
                        <a:t>Pijn in een of beide heupen of knieën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386">
                <a:tc>
                  <a:txBody>
                    <a:bodyPr/>
                    <a:lstStyle/>
                    <a:p>
                      <a:r>
                        <a:rPr lang="nl-NL" sz="1600" dirty="0"/>
                        <a:t>Agressief gevoel, snel boos of geïrriteerd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Ovaal 4"/>
          <p:cNvSpPr/>
          <p:nvPr/>
        </p:nvSpPr>
        <p:spPr>
          <a:xfrm>
            <a:off x="7668344" y="2320303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CC0000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7668344" y="2689868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CC0000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7668344" y="496021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CC0000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7668344" y="5344639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CC0000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7668344" y="3068958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CC0000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7668344" y="3448048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CC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67545" y="6261695"/>
            <a:ext cx="3792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CBS. Gezondheid en zorg 2016.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0825" y="707244"/>
            <a:ext cx="8642350" cy="102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nl-NL" sz="3600" b="1" dirty="0">
                <a:solidFill>
                  <a:srgbClr val="00AFDC"/>
                </a:solidFill>
                <a:ea typeface="+mj-ea"/>
                <a:cs typeface="+mj-cs"/>
              </a:rPr>
              <a:t>Tien meest frequente </a:t>
            </a:r>
            <a:r>
              <a:rPr lang="nl-NL" sz="3600" b="1" dirty="0" err="1">
                <a:solidFill>
                  <a:srgbClr val="00AFDC"/>
                </a:solidFill>
                <a:ea typeface="+mj-ea"/>
                <a:cs typeface="+mj-cs"/>
              </a:rPr>
              <a:t>zelf-gerapporteerde</a:t>
            </a:r>
            <a:r>
              <a:rPr lang="nl-NL" sz="3600" b="1" dirty="0">
                <a:solidFill>
                  <a:srgbClr val="00AFDC"/>
                </a:solidFill>
                <a:ea typeface="+mj-ea"/>
                <a:cs typeface="+mj-cs"/>
              </a:rPr>
              <a:t> klachten in de afgelopen 14 dagen</a:t>
            </a:r>
            <a:endParaRPr lang="en-GB" sz="3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908720"/>
            <a:ext cx="4050000" cy="533400"/>
          </a:xfrm>
        </p:spPr>
        <p:txBody>
          <a:bodyPr/>
          <a:lstStyle/>
          <a:p>
            <a:r>
              <a:rPr lang="nl-NL" sz="3600" dirty="0"/>
              <a:t>Pijn M/V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814635"/>
            <a:ext cx="4050000" cy="4350669"/>
          </a:xfrm>
        </p:spPr>
        <p:txBody>
          <a:bodyPr/>
          <a:lstStyle/>
          <a:p>
            <a:pPr marL="271463" indent="-271463">
              <a:lnSpc>
                <a:spcPct val="114000"/>
              </a:lnSpc>
              <a:spcBef>
                <a:spcPts val="1200"/>
              </a:spcBef>
              <a:buSzPct val="100000"/>
              <a:buFontTx/>
              <a:buChar char="•"/>
              <a:tabLst>
                <a:tab pos="271463" algn="l"/>
              </a:tabLst>
              <a:defRPr/>
            </a:pPr>
            <a:r>
              <a:rPr lang="nl-NL" sz="2400" dirty="0">
                <a:cs typeface="Arial" charset="0"/>
              </a:rPr>
              <a:t>Vrouwen hebben lagere pijndrempel en pijntolerantie</a:t>
            </a:r>
          </a:p>
          <a:p>
            <a:pPr marL="271463" indent="-271463">
              <a:lnSpc>
                <a:spcPct val="114000"/>
              </a:lnSpc>
              <a:spcBef>
                <a:spcPts val="1200"/>
              </a:spcBef>
              <a:buSzPct val="100000"/>
              <a:buFontTx/>
              <a:buChar char="•"/>
              <a:tabLst>
                <a:tab pos="271463" algn="l"/>
              </a:tabLst>
              <a:defRPr/>
            </a:pPr>
            <a:r>
              <a:rPr lang="nl-NL" sz="2400" dirty="0">
                <a:cs typeface="Arial" charset="0"/>
              </a:rPr>
              <a:t>Vrouwen ervaren meer lichamelijke signalen</a:t>
            </a:r>
          </a:p>
          <a:p>
            <a:pPr marL="271463" indent="-271463">
              <a:lnSpc>
                <a:spcPct val="114000"/>
              </a:lnSpc>
              <a:spcBef>
                <a:spcPts val="1200"/>
              </a:spcBef>
              <a:buSzPct val="100000"/>
              <a:buFontTx/>
              <a:buChar char="•"/>
              <a:tabLst>
                <a:tab pos="271463" algn="l"/>
              </a:tabLst>
              <a:defRPr/>
            </a:pPr>
            <a:r>
              <a:rPr lang="nl-NL" sz="2400" dirty="0">
                <a:cs typeface="Arial" charset="0"/>
              </a:rPr>
              <a:t>Vrouwen vertellen aan de hulpverlener meer over stress/context in relatie met pijn, mannen rapporteren meer de feiten</a:t>
            </a:r>
          </a:p>
        </p:txBody>
      </p:sp>
      <p:pic>
        <p:nvPicPr>
          <p:cNvPr id="4" name="Afbeelding 3" descr="Paul Klee-Tanz des trauernden Kind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8" y="706438"/>
            <a:ext cx="3784368" cy="38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467544" y="6261695"/>
            <a:ext cx="5832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Mogil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JS . Sex differences in pain and pain inhibition: multiple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explanantions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a controversial phenomenon. Nat Rev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Neurosci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2012;13:859-865.</a:t>
            </a:r>
          </a:p>
        </p:txBody>
      </p:sp>
      <p:sp>
        <p:nvSpPr>
          <p:cNvPr id="9" name="Titel 5"/>
          <p:cNvSpPr txBox="1">
            <a:spLocks/>
          </p:cNvSpPr>
          <p:nvPr/>
        </p:nvSpPr>
        <p:spPr bwMode="auto">
          <a:xfrm>
            <a:off x="6372200" y="6481911"/>
            <a:ext cx="2664296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de-DE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Tanz des trauernden Kindes – Paul Klee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908720"/>
            <a:ext cx="4050000" cy="533400"/>
          </a:xfrm>
        </p:spPr>
        <p:txBody>
          <a:bodyPr/>
          <a:lstStyle/>
          <a:p>
            <a:r>
              <a:rPr lang="nl-NL" sz="3600" dirty="0"/>
              <a:t>Pijn M/V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814635"/>
            <a:ext cx="4050000" cy="4125365"/>
          </a:xfrm>
        </p:spPr>
        <p:txBody>
          <a:bodyPr/>
          <a:lstStyle/>
          <a:p>
            <a:pPr marL="271463" indent="-271463">
              <a:lnSpc>
                <a:spcPct val="114000"/>
              </a:lnSpc>
              <a:spcBef>
                <a:spcPts val="1200"/>
              </a:spcBef>
              <a:buSzPct val="100000"/>
              <a:buFontTx/>
              <a:buChar char="•"/>
              <a:tabLst>
                <a:tab pos="271463" algn="l"/>
              </a:tabLst>
              <a:defRPr/>
            </a:pPr>
            <a:endParaRPr lang="nl-NL" sz="2400" dirty="0">
              <a:cs typeface="Arial" charset="0"/>
            </a:endParaRPr>
          </a:p>
          <a:p>
            <a:pPr marL="271463" indent="-271463">
              <a:lnSpc>
                <a:spcPct val="114000"/>
              </a:lnSpc>
              <a:spcBef>
                <a:spcPts val="1200"/>
              </a:spcBef>
              <a:buSzPct val="100000"/>
              <a:buFontTx/>
              <a:buChar char="•"/>
              <a:tabLst>
                <a:tab pos="271463" algn="l"/>
              </a:tabLst>
              <a:defRPr/>
            </a:pPr>
            <a:r>
              <a:rPr lang="nl-NL" sz="2400" dirty="0">
                <a:cs typeface="Arial" charset="0"/>
              </a:rPr>
              <a:t>Vrouwen zijn gevoeliger voor pijn van de ander</a:t>
            </a:r>
          </a:p>
          <a:p>
            <a:pPr marL="271463" indent="-271463">
              <a:lnSpc>
                <a:spcPct val="114000"/>
              </a:lnSpc>
              <a:spcBef>
                <a:spcPts val="1200"/>
              </a:spcBef>
              <a:buSzPct val="100000"/>
              <a:buFontTx/>
              <a:buChar char="•"/>
              <a:tabLst>
                <a:tab pos="271463" algn="l"/>
              </a:tabLst>
              <a:defRPr/>
            </a:pPr>
            <a:r>
              <a:rPr lang="nl-NL" sz="2400" dirty="0">
                <a:cs typeface="Arial" charset="0"/>
              </a:rPr>
              <a:t>Als de ander (partner/kind) pijn heeft blijft de man meestal goed voor zichzelf ‘zorgen’</a:t>
            </a:r>
            <a:endParaRPr lang="en-US" sz="2400" dirty="0">
              <a:cs typeface="Arial" charset="0"/>
            </a:endParaRPr>
          </a:p>
        </p:txBody>
      </p:sp>
      <p:pic>
        <p:nvPicPr>
          <p:cNvPr id="7" name="Picture 1" descr="H:\OZ-Secretariaten\Gender\SECRALG\Presentaties Toine\Afbeeldingen\Paul Klee Schellen-engel-1939.jpg"/>
          <p:cNvPicPr>
            <a:picLocks noChangeAspect="1" noChangeArrowheads="1"/>
          </p:cNvPicPr>
          <p:nvPr/>
        </p:nvPicPr>
        <p:blipFill>
          <a:blip r:embed="rId2" cstate="print"/>
          <a:srcRect l="22556" t="19481" r="22078" b="18182"/>
          <a:stretch>
            <a:fillRect/>
          </a:stretch>
        </p:blipFill>
        <p:spPr bwMode="auto">
          <a:xfrm>
            <a:off x="539750" y="692150"/>
            <a:ext cx="3095625" cy="55054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itel 5"/>
          <p:cNvSpPr txBox="1">
            <a:spLocks/>
          </p:cNvSpPr>
          <p:nvPr/>
        </p:nvSpPr>
        <p:spPr bwMode="auto">
          <a:xfrm>
            <a:off x="6372200" y="6481911"/>
            <a:ext cx="2664296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de-DE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Schellen Engel – Paul Klee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67544" y="6261695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Bekker MHJ, van Assen MALM. </a:t>
            </a:r>
            <a:r>
              <a:rPr lang="en-US" sz="1000" dirty="0"/>
              <a:t>Autonomy-connectedness mediates sex differences in symptoms of psychopathology. </a:t>
            </a:r>
            <a:r>
              <a:rPr lang="nl-NL" sz="1000" dirty="0" err="1"/>
              <a:t>PloS</a:t>
            </a:r>
            <a:r>
              <a:rPr lang="nl-NL" sz="1000" dirty="0"/>
              <a:t> </a:t>
            </a:r>
            <a:r>
              <a:rPr lang="nl-NL" sz="1000" dirty="0" err="1"/>
              <a:t>one</a:t>
            </a:r>
            <a:r>
              <a:rPr lang="nl-NL" sz="1000" dirty="0"/>
              <a:t>. 2017;12(8):e0181626. 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908720"/>
            <a:ext cx="4050000" cy="533400"/>
          </a:xfrm>
        </p:spPr>
        <p:txBody>
          <a:bodyPr/>
          <a:lstStyle/>
          <a:p>
            <a:r>
              <a:rPr lang="nl-NL" sz="3600" dirty="0"/>
              <a:t>Pijn M/V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814635"/>
            <a:ext cx="4050000" cy="4125365"/>
          </a:xfrm>
        </p:spPr>
        <p:txBody>
          <a:bodyPr/>
          <a:lstStyle/>
          <a:p>
            <a:pPr marL="271463" indent="-271463">
              <a:lnSpc>
                <a:spcPct val="114000"/>
              </a:lnSpc>
              <a:spcBef>
                <a:spcPts val="1200"/>
              </a:spcBef>
              <a:buSzPct val="100000"/>
              <a:buFontTx/>
              <a:buChar char="•"/>
              <a:tabLst>
                <a:tab pos="271463" algn="l"/>
              </a:tabLst>
              <a:defRPr/>
            </a:pPr>
            <a:r>
              <a:rPr lang="nl-NL" sz="2400" dirty="0">
                <a:cs typeface="Arial" charset="0"/>
              </a:rPr>
              <a:t>Pijn is een universeel signaal om ongenoegen kenbaar te maken</a:t>
            </a:r>
          </a:p>
          <a:p>
            <a:pPr marL="271463" indent="-271463">
              <a:lnSpc>
                <a:spcPct val="114000"/>
              </a:lnSpc>
              <a:spcBef>
                <a:spcPts val="1200"/>
              </a:spcBef>
              <a:buSzPct val="100000"/>
              <a:buFontTx/>
              <a:buChar char="•"/>
              <a:tabLst>
                <a:tab pos="271463" algn="l"/>
              </a:tabLst>
              <a:defRPr/>
            </a:pPr>
            <a:r>
              <a:rPr lang="nl-NL" sz="2400" dirty="0">
                <a:cs typeface="Arial" charset="0"/>
              </a:rPr>
              <a:t>Denk bij chronische pijn aan seksueel misbruik (in verleden) en partnergeweld</a:t>
            </a:r>
          </a:p>
        </p:txBody>
      </p:sp>
      <p:pic>
        <p:nvPicPr>
          <p:cNvPr id="10" name="Afbeelding 3" descr="Paul Klee-Fragt Sich.jpg"/>
          <p:cNvPicPr>
            <a:picLocks noChangeAspect="1"/>
          </p:cNvPicPr>
          <p:nvPr/>
        </p:nvPicPr>
        <p:blipFill>
          <a:blip r:embed="rId2" cstate="print"/>
          <a:srcRect r="49722"/>
          <a:stretch>
            <a:fillRect/>
          </a:stretch>
        </p:blipFill>
        <p:spPr bwMode="auto">
          <a:xfrm>
            <a:off x="528639" y="719138"/>
            <a:ext cx="3830554" cy="42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5"/>
          <p:cNvSpPr txBox="1">
            <a:spLocks/>
          </p:cNvSpPr>
          <p:nvPr/>
        </p:nvSpPr>
        <p:spPr bwMode="auto">
          <a:xfrm>
            <a:off x="6372200" y="6481911"/>
            <a:ext cx="2664296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de-DE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Fraegt</a:t>
            </a:r>
            <a:r>
              <a:rPr lang="de-DE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 sich – Paul Klee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67544" y="6261695"/>
            <a:ext cx="5832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Soldin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OP,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Mattison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DR. Sex Differences in Pharmacokinetics and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Pharmacodynamics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Pharmacokinet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2009;48(3):143-157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nl-NL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  <a:p>
            <a:pPr>
              <a:lnSpc>
                <a:spcPct val="120000"/>
              </a:lnSpc>
            </a:pPr>
            <a:r>
              <a:rPr lang="nl-NL" sz="2400" dirty="0"/>
              <a:t>Chronische pijnklachten spieren, gewrichten (nek)</a:t>
            </a:r>
          </a:p>
          <a:p>
            <a:pPr>
              <a:lnSpc>
                <a:spcPct val="120000"/>
              </a:lnSpc>
            </a:pPr>
            <a:r>
              <a:rPr lang="nl-NL" sz="2400" dirty="0"/>
              <a:t>Pijn borst of hartstreek</a:t>
            </a:r>
          </a:p>
          <a:p>
            <a:pPr>
              <a:lnSpc>
                <a:spcPct val="120000"/>
              </a:lnSpc>
            </a:pPr>
            <a:r>
              <a:rPr lang="nl-NL" sz="2400" dirty="0"/>
              <a:t>Buikpijn (spastisch </a:t>
            </a:r>
            <a:r>
              <a:rPr lang="nl-NL" sz="2400" dirty="0" err="1"/>
              <a:t>colon</a:t>
            </a:r>
            <a:r>
              <a:rPr lang="nl-NL" sz="2400" dirty="0"/>
              <a:t>, </a:t>
            </a:r>
            <a:r>
              <a:rPr lang="nl-NL" sz="2400" dirty="0" err="1"/>
              <a:t>pelvic</a:t>
            </a:r>
            <a:r>
              <a:rPr lang="nl-NL" sz="2400" dirty="0"/>
              <a:t> pain)</a:t>
            </a:r>
          </a:p>
          <a:p>
            <a:pPr>
              <a:lnSpc>
                <a:spcPct val="120000"/>
              </a:lnSpc>
            </a:pPr>
            <a:r>
              <a:rPr lang="nl-NL" sz="2400" dirty="0"/>
              <a:t>Hoofdpijn (migraine)</a:t>
            </a:r>
          </a:p>
          <a:p>
            <a:pPr>
              <a:lnSpc>
                <a:spcPct val="120000"/>
              </a:lnSpc>
            </a:pPr>
            <a:r>
              <a:rPr lang="nl-NL" sz="2400" dirty="0"/>
              <a:t>Hyperventilatie (tintelen, hartkloppingen)</a:t>
            </a:r>
          </a:p>
          <a:p>
            <a:pPr>
              <a:lnSpc>
                <a:spcPct val="120000"/>
              </a:lnSpc>
            </a:pPr>
            <a:r>
              <a:rPr lang="nl-NL" sz="2400" dirty="0"/>
              <a:t>Misselijkheid, obstipatie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4400" y="11567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fontAlgn="auto">
              <a:lnSpc>
                <a:spcPts val="4200"/>
              </a:lnSpc>
              <a:spcAft>
                <a:spcPts val="0"/>
              </a:spcAft>
            </a:pPr>
            <a:r>
              <a:rPr lang="nl-NL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Gevolgen seksueel misbruik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>
          <a:xfrm>
            <a:off x="539552" y="827559"/>
            <a:ext cx="8081962" cy="657225"/>
          </a:xfrm>
        </p:spPr>
        <p:txBody>
          <a:bodyPr anchor="t"/>
          <a:lstStyle/>
          <a:p>
            <a:r>
              <a:rPr lang="en-GB" altLang="nl-NL" dirty="0" err="1"/>
              <a:t>Gevolgen</a:t>
            </a:r>
            <a:r>
              <a:rPr lang="en-GB" altLang="nl-NL" dirty="0"/>
              <a:t> </a:t>
            </a:r>
            <a:r>
              <a:rPr lang="en-GB" altLang="nl-NL" dirty="0" err="1"/>
              <a:t>seksueel</a:t>
            </a:r>
            <a:r>
              <a:rPr lang="en-GB" altLang="nl-NL" dirty="0"/>
              <a:t> </a:t>
            </a:r>
            <a:r>
              <a:rPr lang="en-GB" altLang="nl-NL" dirty="0" err="1"/>
              <a:t>misbruik</a:t>
            </a:r>
            <a:endParaRPr lang="en-GB" altLang="nl-NL" dirty="0"/>
          </a:p>
        </p:txBody>
      </p:sp>
      <p:graphicFrame>
        <p:nvGraphicFramePr>
          <p:cNvPr id="6" name="Tijdelijke aanduiding voor inhoud 5"/>
          <p:cNvGraphicFramePr>
            <a:graphicFrameLocks/>
          </p:cNvGraphicFramePr>
          <p:nvPr/>
        </p:nvGraphicFramePr>
        <p:xfrm>
          <a:off x="611560" y="1555066"/>
          <a:ext cx="8010848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5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4467">
                <a:tc>
                  <a:txBody>
                    <a:bodyPr/>
                    <a:lstStyle/>
                    <a:p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2400" noProof="0" dirty="0">
                          <a:latin typeface="+mj-lt"/>
                        </a:rPr>
                        <a:t>OR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932">
                <a:tc>
                  <a:txBody>
                    <a:bodyPr/>
                    <a:lstStyle/>
                    <a:p>
                      <a:r>
                        <a:rPr lang="en-GB" sz="2400" noProof="0" dirty="0" err="1"/>
                        <a:t>Psychogene</a:t>
                      </a:r>
                      <a:r>
                        <a:rPr lang="en-GB" sz="2400" noProof="0" dirty="0"/>
                        <a:t> </a:t>
                      </a:r>
                      <a:r>
                        <a:rPr lang="en-GB" sz="2400" noProof="0" dirty="0" err="1"/>
                        <a:t>insulten</a:t>
                      </a:r>
                      <a:r>
                        <a:rPr lang="en-GB" sz="2400" noProof="0" dirty="0"/>
                        <a:t>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Chronische</a:t>
                      </a:r>
                      <a:r>
                        <a:rPr lang="en-GB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bekkenpijn</a:t>
                      </a:r>
                      <a:endParaRPr lang="en-GB" sz="2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err="1"/>
                        <a:t>Maag-darm</a:t>
                      </a:r>
                      <a:r>
                        <a:rPr lang="en-GB" sz="2400" noProof="0" dirty="0"/>
                        <a:t> </a:t>
                      </a:r>
                      <a:r>
                        <a:rPr lang="en-GB" sz="2400" noProof="0" dirty="0" err="1"/>
                        <a:t>stoornissen</a:t>
                      </a:r>
                      <a:endParaRPr lang="en-GB" sz="2400" noProof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err="1"/>
                        <a:t>Aspecifieke</a:t>
                      </a:r>
                      <a:r>
                        <a:rPr lang="en-GB" sz="2400" noProof="0" dirty="0"/>
                        <a:t> </a:t>
                      </a:r>
                      <a:r>
                        <a:rPr lang="en-GB" sz="2400" noProof="0" dirty="0" err="1"/>
                        <a:t>chronische</a:t>
                      </a:r>
                      <a:r>
                        <a:rPr lang="en-GB" sz="2400" noProof="0" dirty="0"/>
                        <a:t> </a:t>
                      </a:r>
                      <a:r>
                        <a:rPr lang="en-GB" sz="2400" noProof="0" dirty="0" err="1"/>
                        <a:t>pijn</a:t>
                      </a:r>
                      <a:endParaRPr lang="en-GB" sz="2400" noProof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552" y="6340097"/>
            <a:ext cx="453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Paras ML et al. </a:t>
            </a:r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Sexual</a:t>
            </a: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abuse</a:t>
            </a: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lifetime</a:t>
            </a: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diagnosis of </a:t>
            </a:r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somatic</a:t>
            </a: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disorders A </a:t>
            </a:r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systematic</a:t>
            </a: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review</a:t>
            </a: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meta-analysis</a:t>
            </a: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JAMA. 2009;302:550-61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xmlns="" id="{61C47282-52AE-AE45-91E5-1D99AB85EA58}"/>
              </a:ext>
            </a:extLst>
          </p:cNvPr>
          <p:cNvGraphicFramePr>
            <a:graphicFrameLocks noGrp="1"/>
          </p:cNvGraphicFramePr>
          <p:nvPr/>
        </p:nvGraphicFramePr>
        <p:xfrm>
          <a:off x="619125" y="1600200"/>
          <a:ext cx="7905750" cy="3962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73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2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(potentiële) belangenverstrengeling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Geen  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Voor bijeenkomst mogelijk relevante relaties met bedrijven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Bedrijfsnamen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19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Sponsoring of onderzoeksgeld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Honorarium of andere (financiële) vergoeding</a:t>
                      </a:r>
                      <a:endParaRPr lang="nl-NL" sz="1000" baseline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Aandeelhouder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Andere relatie, namelijk …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xmlns="" id="{BAE72092-943F-124C-81D8-01071875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900" dirty="0" err="1">
                <a:solidFill>
                  <a:srgbClr val="000000"/>
                </a:solidFill>
                <a:ea typeface="+mn-ea"/>
                <a:cs typeface="+mn-cs"/>
              </a:rPr>
              <a:t>Disclosure</a:t>
            </a:r>
            <a:r>
              <a:rPr lang="nl-NL" sz="1900" dirty="0">
                <a:solidFill>
                  <a:srgbClr val="000000"/>
                </a:solidFill>
                <a:ea typeface="+mn-ea"/>
                <a:cs typeface="+mn-cs"/>
              </a:rPr>
              <a:t> belangen spreker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06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>
          <a:xfrm>
            <a:off x="539552" y="827559"/>
            <a:ext cx="8081962" cy="657225"/>
          </a:xfrm>
        </p:spPr>
        <p:txBody>
          <a:bodyPr anchor="t"/>
          <a:lstStyle/>
          <a:p>
            <a:r>
              <a:rPr lang="en-GB" altLang="nl-NL" dirty="0" err="1"/>
              <a:t>Gevolgen</a:t>
            </a:r>
            <a:r>
              <a:rPr lang="en-GB" altLang="nl-NL" dirty="0"/>
              <a:t> </a:t>
            </a:r>
            <a:r>
              <a:rPr lang="en-GB" altLang="nl-NL" dirty="0" err="1"/>
              <a:t>seksueel</a:t>
            </a:r>
            <a:r>
              <a:rPr lang="en-GB" altLang="nl-NL" dirty="0"/>
              <a:t> </a:t>
            </a:r>
            <a:r>
              <a:rPr lang="en-GB" altLang="nl-NL" dirty="0" err="1"/>
              <a:t>misbruik</a:t>
            </a:r>
            <a:endParaRPr lang="en-GB" altLang="nl-NL" dirty="0"/>
          </a:p>
        </p:txBody>
      </p:sp>
      <p:graphicFrame>
        <p:nvGraphicFramePr>
          <p:cNvPr id="6" name="Tijdelijke aanduiding voor inhoud 5"/>
          <p:cNvGraphicFramePr>
            <a:graphicFrameLocks/>
          </p:cNvGraphicFramePr>
          <p:nvPr/>
        </p:nvGraphicFramePr>
        <p:xfrm>
          <a:off x="611560" y="1555066"/>
          <a:ext cx="8010848" cy="425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5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4467">
                <a:tc>
                  <a:txBody>
                    <a:bodyPr/>
                    <a:lstStyle/>
                    <a:p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2400" noProof="0" dirty="0">
                          <a:latin typeface="+mj-lt"/>
                        </a:rPr>
                        <a:t>OR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Slaapstoornissen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16.1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Zelfmoord</a:t>
                      </a:r>
                      <a:r>
                        <a:rPr lang="en-GB" sz="2400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pogingen</a:t>
                      </a:r>
                      <a:endParaRPr lang="en-GB" sz="2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GB" sz="2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Angststoornissen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Eetstoornissen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sz="2400" noProof="0" dirty="0" err="1">
                          <a:latin typeface="+mj-lt"/>
                        </a:rPr>
                        <a:t>Depressie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2400" noProof="0" dirty="0">
                          <a:latin typeface="+mj-lt"/>
                        </a:rPr>
                        <a:t>2.7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1806">
                <a:tc>
                  <a:txBody>
                    <a:bodyPr/>
                    <a:lstStyle/>
                    <a:p>
                      <a:r>
                        <a:rPr lang="en-GB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PTSS 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lang="en-GB" sz="2400" noProof="0" dirty="0">
                        <a:latin typeface="+mj-lt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552" y="6309320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Chen LP et al. Sexual abuse and lifetime diagnosis of psychiatric disorders: systematic review and meta-analysis. Mayo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Proc. 2010;85:618-29.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40718" y="1268760"/>
            <a:ext cx="3877920" cy="4810461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1200"/>
              </a:spcAft>
              <a:buNone/>
            </a:pPr>
            <a:r>
              <a:rPr lang="nl-NL" sz="2800" b="1" dirty="0">
                <a:solidFill>
                  <a:schemeClr val="tx2"/>
                </a:solidFill>
              </a:rPr>
              <a:t>Vrouw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dirty="0" err="1">
                <a:cs typeface="Arial" charset="0"/>
              </a:rPr>
              <a:t>Aandacht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voor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lichamelijke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sensaties</a:t>
            </a:r>
            <a:endParaRPr lang="en-GB" dirty="0">
              <a:cs typeface="Arial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nl-NL" dirty="0">
                <a:cs typeface="Arial" charset="0"/>
              </a:rPr>
              <a:t>Het zoeken van sociale steun </a:t>
            </a:r>
            <a:r>
              <a:rPr lang="nl-NL" dirty="0" err="1">
                <a:cs typeface="Arial" charset="0"/>
              </a:rPr>
              <a:t>Learned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>
                <a:cs typeface="Arial" charset="0"/>
              </a:rPr>
              <a:t>helplessness</a:t>
            </a:r>
            <a:r>
              <a:rPr lang="nl-NL" dirty="0">
                <a:cs typeface="Arial" charset="0"/>
              </a:rPr>
              <a:t>: controleverlies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nl-NL" dirty="0">
                <a:cs typeface="Arial" charset="0"/>
              </a:rPr>
              <a:t>Het probleem centraal stellen</a:t>
            </a:r>
            <a:br>
              <a:rPr lang="nl-NL" dirty="0">
                <a:cs typeface="Arial" charset="0"/>
              </a:rPr>
            </a:br>
            <a:r>
              <a:rPr lang="nl-NL" i="1" dirty="0">
                <a:cs typeface="Arial" charset="0"/>
              </a:rPr>
              <a:t>(pijnstillers, dokter)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nl-NL" dirty="0">
                <a:cs typeface="Arial" charset="0"/>
              </a:rPr>
              <a:t>Internaliseren </a:t>
            </a:r>
            <a:br>
              <a:rPr lang="nl-NL" dirty="0">
                <a:cs typeface="Arial" charset="0"/>
              </a:rPr>
            </a:br>
            <a:r>
              <a:rPr lang="nl-NL" dirty="0">
                <a:cs typeface="Arial" charset="0"/>
              </a:rPr>
              <a:t>(</a:t>
            </a:r>
            <a:r>
              <a:rPr lang="nl-NL" i="1" dirty="0">
                <a:cs typeface="Arial" charset="0"/>
              </a:rPr>
              <a:t>eigen aandeel en fouten</a:t>
            </a:r>
            <a:r>
              <a:rPr lang="nl-NL" dirty="0">
                <a:cs typeface="Arial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nl-NL" dirty="0">
                <a:cs typeface="Arial" charset="0"/>
              </a:rPr>
              <a:t>Teveel proces georiënteerd met piekeren en schuldgevoelens </a:t>
            </a:r>
            <a:r>
              <a:rPr lang="nl-NL" i="1" dirty="0">
                <a:cs typeface="Arial" charset="0"/>
              </a:rPr>
              <a:t>(groot en langdurig) </a:t>
            </a:r>
            <a:endParaRPr lang="en-GB" i="1" dirty="0">
              <a:cs typeface="Arial" charset="0"/>
            </a:endParaRPr>
          </a:p>
          <a:p>
            <a:pPr>
              <a:lnSpc>
                <a:spcPct val="114000"/>
              </a:lnSpc>
              <a:buNone/>
            </a:pPr>
            <a:endParaRPr lang="nl-NL" dirty="0"/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701158" y="1268760"/>
            <a:ext cx="3888432" cy="481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22263" marR="0" lvl="0" indent="-322263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00000"/>
              <a:buFont typeface="Arial" charset="0"/>
              <a:buChar char="•"/>
              <a:defRPr/>
            </a:pPr>
            <a:r>
              <a:rPr lang="en-GB" sz="2000" dirty="0">
                <a:cs typeface="Arial" charset="0"/>
              </a:rPr>
              <a:t>Het </a:t>
            </a:r>
            <a:r>
              <a:rPr lang="en-GB" sz="2000" dirty="0" err="1">
                <a:cs typeface="Arial" charset="0"/>
              </a:rPr>
              <a:t>negeren</a:t>
            </a:r>
            <a:r>
              <a:rPr lang="en-GB" sz="2000" dirty="0">
                <a:cs typeface="Arial" charset="0"/>
              </a:rPr>
              <a:t> van </a:t>
            </a:r>
            <a:r>
              <a:rPr lang="en-GB" sz="2000" dirty="0" err="1">
                <a:cs typeface="Arial" charset="0"/>
              </a:rPr>
              <a:t>lichamelijke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sensaties</a:t>
            </a:r>
            <a:endParaRPr lang="en-GB" sz="2000" dirty="0">
              <a:cs typeface="Arial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00000"/>
              <a:buFont typeface="Arial" charset="0"/>
              <a:buChar char="•"/>
              <a:defRPr/>
            </a:pPr>
            <a:r>
              <a:rPr kumimoji="1" lang="nl-NL" sz="2000" dirty="0"/>
              <a:t>Het zelf proberen op te lossen Controlegericht                                 </a:t>
            </a:r>
            <a:r>
              <a:rPr kumimoji="1" lang="nl-NL" sz="2000" dirty="0">
                <a:solidFill>
                  <a:schemeClr val="bg2"/>
                </a:solidFill>
              </a:rPr>
              <a:t>f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00000"/>
              <a:buFont typeface="Arial" charset="0"/>
              <a:buChar char="•"/>
              <a:defRPr/>
            </a:pPr>
            <a:r>
              <a:rPr lang="nl-NL" sz="2000" dirty="0"/>
              <a:t>Afleiding zoeken</a:t>
            </a:r>
            <a:br>
              <a:rPr lang="nl-NL" sz="2000" dirty="0"/>
            </a:br>
            <a:r>
              <a:rPr lang="nl-NL" sz="2000" i="1" dirty="0"/>
              <a:t>(sporten, werk, alcohol)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00000"/>
              <a:buFont typeface="Arial" charset="0"/>
              <a:buChar char="•"/>
              <a:defRPr/>
            </a:pPr>
            <a:r>
              <a:rPr lang="nl-NL" sz="2000" dirty="0" err="1"/>
              <a:t>Externaliseren</a:t>
            </a:r>
            <a:r>
              <a:rPr lang="nl-NL" sz="2000" dirty="0"/>
              <a:t> </a:t>
            </a:r>
            <a:br>
              <a:rPr lang="nl-NL" sz="2000" dirty="0"/>
            </a:br>
            <a:r>
              <a:rPr lang="nl-NL" sz="2000" dirty="0"/>
              <a:t>(</a:t>
            </a:r>
            <a:r>
              <a:rPr lang="nl-NL" sz="2000" i="1" dirty="0"/>
              <a:t>toeval of pech</a:t>
            </a:r>
            <a:r>
              <a:rPr lang="nl-NL" sz="2000" dirty="0"/>
              <a:t>)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100000"/>
              <a:buFont typeface="Arial" charset="0"/>
              <a:buChar char="•"/>
              <a:defRPr/>
            </a:pPr>
            <a:r>
              <a:rPr lang="nl-NL" sz="2000" dirty="0"/>
              <a:t>Te snelle oplossingen met voorbij gaan aan betekenis </a:t>
            </a:r>
            <a:r>
              <a:rPr lang="nl-NL" sz="2000" i="1" dirty="0">
                <a:cs typeface="Arial" charset="0"/>
              </a:rPr>
              <a:t>(klein en voorbijgaand)</a:t>
            </a:r>
            <a:endParaRPr lang="en-GB" sz="2000" i="1" dirty="0"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25" y="649288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3600" b="1" dirty="0" err="1">
                <a:solidFill>
                  <a:srgbClr val="00AFDC"/>
                </a:solidFill>
                <a:ea typeface="+mj-ea"/>
                <a:cs typeface="+mj-cs"/>
              </a:rPr>
              <a:t>Gender</a:t>
            </a:r>
            <a:r>
              <a:rPr lang="nl-NL" sz="3600" b="1" dirty="0">
                <a:solidFill>
                  <a:srgbClr val="00AFDC"/>
                </a:solidFill>
                <a:ea typeface="+mj-ea"/>
                <a:cs typeface="+mj-cs"/>
              </a:rPr>
              <a:t> en het omgaan met problemen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4554264" cy="216025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Addis, M.E.,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Syzdek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M.R.&amp; Mansfield, A.K. (2010). Is "Masculinity“ a problem? Framing the effects of gendered social learning in men. Psychology of Men &amp; Masculinity, 11(2),77-90.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4008" y="908720"/>
            <a:ext cx="3977992" cy="533400"/>
          </a:xfrm>
        </p:spPr>
        <p:txBody>
          <a:bodyPr/>
          <a:lstStyle/>
          <a:p>
            <a:r>
              <a:rPr lang="nl-NL" sz="3600" dirty="0"/>
              <a:t>Opzet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0" y="1772814"/>
            <a:ext cx="42656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nl-NL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Introductie</a:t>
            </a: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defRPr/>
            </a:pPr>
            <a:endParaRPr lang="nl-NL" sz="2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nl-NL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Gender en pijn	</a:t>
            </a: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endParaRPr lang="nl-NL" sz="2400" dirty="0">
              <a:latin typeface="+mn-lt"/>
            </a:endParaRP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nl-NL" sz="2400" dirty="0">
                <a:latin typeface="+mn-lt"/>
              </a:rPr>
              <a:t>Gender en alcohol</a:t>
            </a: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defRPr/>
            </a:pPr>
            <a:endParaRPr lang="nl-NL" sz="2400" dirty="0">
              <a:latin typeface="+mn-lt"/>
            </a:endParaRPr>
          </a:p>
          <a:p>
            <a:pPr marL="361950" indent="-361950">
              <a:spcBef>
                <a:spcPts val="0"/>
              </a:spcBef>
              <a:buClr>
                <a:schemeClr val="tx2"/>
              </a:buClr>
              <a:buSzPct val="100000"/>
              <a:buFontTx/>
              <a:buChar char="•"/>
              <a:defRPr/>
            </a:pPr>
            <a:r>
              <a:rPr lang="nl-NL" sz="2400" dirty="0">
                <a:latin typeface="+mn-lt"/>
              </a:rPr>
              <a:t>Conclusie</a:t>
            </a:r>
          </a:p>
        </p:txBody>
      </p:sp>
      <p:pic>
        <p:nvPicPr>
          <p:cNvPr id="6" name="Picture 2053" descr="D:\d-schijf\presentatiesToine\plaatjespresentatieHENKafscheid\Toine_manmetspie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658813"/>
            <a:ext cx="3675062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72123"/>
            <a:ext cx="4608512" cy="4125365"/>
          </a:xfrm>
        </p:spPr>
        <p:txBody>
          <a:bodyPr/>
          <a:lstStyle/>
          <a:p>
            <a:pPr>
              <a:lnSpc>
                <a:spcPct val="114000"/>
              </a:lnSpc>
              <a:buSzPct val="100000"/>
              <a:defRPr/>
            </a:pPr>
            <a:r>
              <a:rPr lang="nl-NL" sz="2400" dirty="0">
                <a:cs typeface="Arial" charset="0"/>
              </a:rPr>
              <a:t>Bij drinkende vaders vangen de moeders de taken op.</a:t>
            </a:r>
          </a:p>
          <a:p>
            <a:pPr>
              <a:lnSpc>
                <a:spcPct val="114000"/>
              </a:lnSpc>
              <a:buSzPct val="110000"/>
              <a:defRPr/>
            </a:pPr>
            <a:endParaRPr lang="nl-NL" sz="2400" dirty="0">
              <a:cs typeface="Arial" charset="0"/>
            </a:endParaRPr>
          </a:p>
          <a:p>
            <a:pPr>
              <a:lnSpc>
                <a:spcPct val="114000"/>
              </a:lnSpc>
              <a:buSzPct val="110000"/>
              <a:defRPr/>
            </a:pPr>
            <a:endParaRPr lang="nl-NL" sz="2400" dirty="0">
              <a:cs typeface="Arial" charset="0"/>
            </a:endParaRPr>
          </a:p>
          <a:p>
            <a:pPr>
              <a:lnSpc>
                <a:spcPct val="114000"/>
              </a:lnSpc>
              <a:buSzPct val="100000"/>
              <a:defRPr/>
            </a:pPr>
            <a:r>
              <a:rPr lang="nl-NL" sz="2400" dirty="0">
                <a:cs typeface="Arial" charset="0"/>
              </a:rPr>
              <a:t>Bij drinkende moeders vangen de kinderen de taken op.</a:t>
            </a:r>
          </a:p>
        </p:txBody>
      </p:sp>
      <p:pic>
        <p:nvPicPr>
          <p:cNvPr id="6" name="Tijdelijke aanduiding voor illustratie 6" descr="zus_broertje.jpg"/>
          <p:cNvPicPr>
            <a:picLocks noChangeAspect="1"/>
          </p:cNvPicPr>
          <p:nvPr/>
        </p:nvPicPr>
        <p:blipFill>
          <a:blip r:embed="rId2" cstate="print"/>
          <a:srcRect l="12416" r="12582"/>
          <a:stretch>
            <a:fillRect/>
          </a:stretch>
        </p:blipFill>
        <p:spPr>
          <a:xfrm>
            <a:off x="5436096" y="1772816"/>
            <a:ext cx="3168352" cy="316865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649288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3600" b="1" dirty="0">
                <a:solidFill>
                  <a:srgbClr val="00AFDC"/>
                </a:solidFill>
                <a:ea typeface="+mj-ea"/>
                <a:cs typeface="+mj-cs"/>
              </a:rPr>
              <a:t>Psychosociale gevolgen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908720"/>
            <a:ext cx="4050000" cy="533400"/>
          </a:xfrm>
        </p:spPr>
        <p:txBody>
          <a:bodyPr/>
          <a:lstStyle/>
          <a:p>
            <a:r>
              <a:rPr lang="nl-NL" sz="3600" dirty="0"/>
              <a:t>Vrouwen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814635"/>
            <a:ext cx="4050000" cy="4125365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endParaRPr lang="nl-NL" sz="2400" b="1" i="1" dirty="0">
              <a:cs typeface="Arial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nl-NL" sz="2400" b="1" i="1" dirty="0">
              <a:cs typeface="Arial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nl-NL" sz="2600" b="1" i="1" dirty="0">
                <a:cs typeface="Arial" charset="0"/>
              </a:rPr>
              <a:t>Wees alert op verwaarlozing van de kinderen waardoor </a:t>
            </a:r>
            <a:r>
              <a:rPr lang="nl-NL" sz="2600" b="1" i="1" dirty="0" err="1">
                <a:cs typeface="Arial" charset="0"/>
              </a:rPr>
              <a:t>parentificatie</a:t>
            </a:r>
            <a:endParaRPr lang="nl-NL" sz="2600" b="1" i="1" dirty="0">
              <a:cs typeface="Arial" charset="0"/>
            </a:endParaRPr>
          </a:p>
        </p:txBody>
      </p:sp>
      <p:pic>
        <p:nvPicPr>
          <p:cNvPr id="10" name="Afbeelding 5" descr="Plaatje vrouw met hoed 6 okt 2014.jpg"/>
          <p:cNvPicPr>
            <a:picLocks noChangeAspect="1"/>
          </p:cNvPicPr>
          <p:nvPr/>
        </p:nvPicPr>
        <p:blipFill>
          <a:blip r:embed="rId2" cstate="print"/>
          <a:srcRect l="51440" t="4828" r="2370" b="6226"/>
          <a:stretch>
            <a:fillRect/>
          </a:stretch>
        </p:blipFill>
        <p:spPr bwMode="auto">
          <a:xfrm>
            <a:off x="505024" y="645071"/>
            <a:ext cx="34909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 txBox="1">
            <a:spLocks/>
          </p:cNvSpPr>
          <p:nvPr/>
        </p:nvSpPr>
        <p:spPr bwMode="auto">
          <a:xfrm>
            <a:off x="6372200" y="6481911"/>
            <a:ext cx="2664296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Soutine  – La femme en rouge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908720"/>
            <a:ext cx="4050000" cy="533400"/>
          </a:xfrm>
        </p:spPr>
        <p:txBody>
          <a:bodyPr/>
          <a:lstStyle/>
          <a:p>
            <a:r>
              <a:rPr lang="nl-NL" sz="3600" dirty="0"/>
              <a:t>Mannen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814635"/>
            <a:ext cx="4050000" cy="4125365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endParaRPr lang="nl-NL" sz="2400" b="1" i="1" dirty="0">
              <a:cs typeface="Arial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nl-NL" sz="2400" b="1" i="1" dirty="0">
              <a:cs typeface="Arial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nl-NL" sz="2600" b="1" i="1" dirty="0">
                <a:cs typeface="Arial" charset="0"/>
              </a:rPr>
              <a:t>Wees alert op mishandeling van kinderen/partner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28" y="649264"/>
            <a:ext cx="3465908" cy="50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5"/>
          <p:cNvSpPr txBox="1">
            <a:spLocks/>
          </p:cNvSpPr>
          <p:nvPr/>
        </p:nvSpPr>
        <p:spPr bwMode="auto">
          <a:xfrm>
            <a:off x="6372200" y="6481911"/>
            <a:ext cx="2664296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Soutine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O:\oudenhuijsen\dia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22000" y="908720"/>
            <a:ext cx="8100000" cy="533400"/>
          </a:xfrm>
        </p:spPr>
        <p:txBody>
          <a:bodyPr/>
          <a:lstStyle/>
          <a:p>
            <a:r>
              <a:rPr lang="nl-NL" sz="3600" dirty="0"/>
              <a:t>Conclusie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nl-NL" sz="2400" dirty="0"/>
              <a:t>Er zijn grote m/v verschillen in het voorkomen van ziekten, in presentatie en in betekenis.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nl-NL" sz="2400" dirty="0"/>
              <a:t>Er zijn m/v verschillen in communicatie en in het omgaan met problemen.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nl-NL" sz="2400" dirty="0"/>
              <a:t>Sekserollen en gender zijn belangrijk bij ziekte en gezondheid.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nl-NL" sz="2400" dirty="0"/>
              <a:t>Geweld en misbruik komen vaak voor bij vrouwen en zijn van   invloed op de gezondheid.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4000"/>
              </a:lnSpc>
              <a:buNone/>
            </a:pPr>
            <a:r>
              <a:rPr lang="nl-NL" sz="4800" b="1" dirty="0">
                <a:solidFill>
                  <a:schemeClr val="tx2"/>
                </a:solidFill>
              </a:rPr>
              <a:t>Goede zorg </a:t>
            </a:r>
          </a:p>
          <a:p>
            <a:pPr algn="ctr">
              <a:lnSpc>
                <a:spcPct val="114000"/>
              </a:lnSpc>
              <a:buNone/>
            </a:pPr>
            <a:r>
              <a:rPr lang="nl-NL" sz="4800" b="1" dirty="0">
                <a:solidFill>
                  <a:schemeClr val="tx2"/>
                </a:solidFill>
              </a:rPr>
              <a:t>is </a:t>
            </a:r>
          </a:p>
          <a:p>
            <a:pPr algn="ctr">
              <a:lnSpc>
                <a:spcPct val="114000"/>
              </a:lnSpc>
              <a:buNone/>
            </a:pPr>
            <a:r>
              <a:rPr lang="nl-NL" sz="4800" b="1" dirty="0" err="1">
                <a:solidFill>
                  <a:schemeClr val="tx2"/>
                </a:solidFill>
              </a:rPr>
              <a:t>Gendersensitief</a:t>
            </a:r>
            <a:endParaRPr lang="nl-NL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Okki jonge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8" y="0"/>
            <a:ext cx="534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Okki meisj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-19050"/>
            <a:ext cx="53149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4" descr="Peter van Straaten - nou laat maar eens zien dat je een man b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0" y="665163"/>
            <a:ext cx="4889500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" name="Tijdelijke aanduiding voor inhoud 6" descr="chromosome-X-et-Y2-300x2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6513" y="-26988"/>
            <a:ext cx="7683501" cy="6940551"/>
          </a:xfrm>
          <a:prstGeom prst="rect">
            <a:avLst/>
          </a:prstGeom>
        </p:spPr>
      </p:pic>
      <p:sp>
        <p:nvSpPr>
          <p:cNvPr id="6" name="Tekstvak 7"/>
          <p:cNvSpPr txBox="1">
            <a:spLocks noChangeArrowheads="1"/>
          </p:cNvSpPr>
          <p:nvPr/>
        </p:nvSpPr>
        <p:spPr bwMode="auto">
          <a:xfrm>
            <a:off x="8015288" y="1074738"/>
            <a:ext cx="86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6000" dirty="0">
                <a:latin typeface="+mj-lt"/>
              </a:rPr>
              <a:t>S</a:t>
            </a:r>
          </a:p>
          <a:p>
            <a:pPr>
              <a:defRPr/>
            </a:pPr>
            <a:r>
              <a:rPr lang="nl-NL" sz="6000" dirty="0">
                <a:latin typeface="+mj-lt"/>
              </a:rPr>
              <a:t>E</a:t>
            </a:r>
          </a:p>
          <a:p>
            <a:pPr>
              <a:defRPr/>
            </a:pPr>
            <a:r>
              <a:rPr lang="nl-NL" sz="6000" dirty="0">
                <a:latin typeface="+mj-lt"/>
              </a:rPr>
              <a:t>K</a:t>
            </a:r>
          </a:p>
          <a:p>
            <a:pPr>
              <a:defRPr/>
            </a:pPr>
            <a:r>
              <a:rPr lang="nl-NL" sz="6000" dirty="0">
                <a:latin typeface="+mj-lt"/>
              </a:rPr>
              <a:t>S</a:t>
            </a:r>
          </a:p>
          <a:p>
            <a:pPr>
              <a:defRPr/>
            </a:pPr>
            <a:r>
              <a:rPr lang="nl-NL" sz="6000" dirty="0">
                <a:latin typeface="+mj-lt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204864"/>
            <a:ext cx="7992888" cy="252028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nl-NL" sz="3100" b="1" i="1" dirty="0">
                <a:solidFill>
                  <a:schemeClr val="tx2"/>
                </a:solidFill>
              </a:rPr>
              <a:t>Sekse</a:t>
            </a:r>
            <a:r>
              <a:rPr lang="nl-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het geheel van biologische, chromosomale hormonale eigenschappen, die bepalen of iemand “mannelijk” of “vrouwelijk” is. </a:t>
            </a:r>
            <a:br>
              <a:rPr lang="nl-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nl-NL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r>
              <a:rPr lang="nl-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nl-NL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xy</a:t>
            </a:r>
            <a:r>
              <a:rPr lang="nl-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geslachtskenmerken)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7" name="Tijdelijke aanduiding voor inhoud 4" descr="Vrouwofmaniserkeu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0027" y="704850"/>
            <a:ext cx="6626225" cy="5448300"/>
          </a:xfrm>
          <a:prstGeom prst="rect">
            <a:avLst/>
          </a:prstGeom>
          <a:noFill/>
        </p:spPr>
      </p:pic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7947025" y="612775"/>
            <a:ext cx="863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6000" dirty="0">
                <a:latin typeface="+mj-lt"/>
              </a:rPr>
              <a:t>G</a:t>
            </a:r>
          </a:p>
          <a:p>
            <a:pPr>
              <a:defRPr/>
            </a:pPr>
            <a:r>
              <a:rPr lang="nl-NL" sz="6000" dirty="0">
                <a:latin typeface="+mj-lt"/>
              </a:rPr>
              <a:t>EN</a:t>
            </a:r>
          </a:p>
          <a:p>
            <a:pPr>
              <a:defRPr/>
            </a:pPr>
            <a:r>
              <a:rPr lang="nl-NL" sz="6000" dirty="0">
                <a:latin typeface="+mj-lt"/>
              </a:rPr>
              <a:t>DE</a:t>
            </a:r>
          </a:p>
          <a:p>
            <a:pPr>
              <a:defRPr/>
            </a:pPr>
            <a:r>
              <a:rPr lang="nl-NL" sz="6000" dirty="0">
                <a:latin typeface="+mj-lt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11560" y="2204864"/>
            <a:ext cx="7992888" cy="22322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14000"/>
              </a:lnSpc>
            </a:pPr>
            <a:r>
              <a:rPr lang="nl-NL" sz="3100" b="1" i="1" dirty="0" err="1">
                <a:solidFill>
                  <a:schemeClr val="tx2"/>
                </a:solidFill>
              </a:rPr>
              <a:t>Gender</a:t>
            </a:r>
            <a:r>
              <a:rPr lang="nl-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de term die wordt gebruikt voor de psychologische eigenschappen en gedragskenmerken die in een bepaalde cultuur worden toegeschreven aan mannen en vrouwen.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W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VMW</Template>
  <TotalTime>2570</TotalTime>
  <Words>673</Words>
  <Application>Microsoft Office PowerPoint</Application>
  <PresentationFormat>Diavoorstelling (4:3)</PresentationFormat>
  <Paragraphs>195</Paragraphs>
  <Slides>28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VMW</vt:lpstr>
      <vt:lpstr>Waarom goede zorg gendersensitief  moet zijn!</vt:lpstr>
      <vt:lpstr>Disclosure belangen spreker </vt:lpstr>
      <vt:lpstr>Dia 3</vt:lpstr>
      <vt:lpstr>Dia 4</vt:lpstr>
      <vt:lpstr>Dia 5</vt:lpstr>
      <vt:lpstr>Dia 6</vt:lpstr>
      <vt:lpstr>Dia 7</vt:lpstr>
      <vt:lpstr>Dia 8</vt:lpstr>
      <vt:lpstr>Dia 9</vt:lpstr>
      <vt:lpstr>   Socialisatie</vt:lpstr>
      <vt:lpstr>   Socialisatie</vt:lpstr>
      <vt:lpstr>Dia 12</vt:lpstr>
      <vt:lpstr>Opzet</vt:lpstr>
      <vt:lpstr>Dia 14</vt:lpstr>
      <vt:lpstr>Pijn M/V</vt:lpstr>
      <vt:lpstr>Pijn M/V</vt:lpstr>
      <vt:lpstr>Pijn M/V</vt:lpstr>
      <vt:lpstr> </vt:lpstr>
      <vt:lpstr>Gevolgen seksueel misbruik</vt:lpstr>
      <vt:lpstr>Gevolgen seksueel misbruik</vt:lpstr>
      <vt:lpstr>Dia 21</vt:lpstr>
      <vt:lpstr>Opzet</vt:lpstr>
      <vt:lpstr>Dia 23</vt:lpstr>
      <vt:lpstr>Vrouwen</vt:lpstr>
      <vt:lpstr>Mannen</vt:lpstr>
      <vt:lpstr>Dia 26</vt:lpstr>
      <vt:lpstr>Conclusie</vt:lpstr>
      <vt:lpstr>Dia 28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Signaleren en bespreken  seksueel geweld</dc:title>
  <dc:creator>z649435</dc:creator>
  <cp:lastModifiedBy>Jasmijn Mulder</cp:lastModifiedBy>
  <cp:revision>336</cp:revision>
  <dcterms:created xsi:type="dcterms:W3CDTF">2015-01-28T12:46:00Z</dcterms:created>
  <dcterms:modified xsi:type="dcterms:W3CDTF">2019-02-13T13:20:52Z</dcterms:modified>
</cp:coreProperties>
</file>